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4"/>
  </p:sldMasterIdLst>
  <p:notesMasterIdLst>
    <p:notesMasterId r:id="rId20"/>
  </p:notesMasterIdLst>
  <p:sldIdLst>
    <p:sldId id="274" r:id="rId5"/>
    <p:sldId id="257" r:id="rId6"/>
    <p:sldId id="260" r:id="rId7"/>
    <p:sldId id="258" r:id="rId8"/>
    <p:sldId id="263" r:id="rId9"/>
    <p:sldId id="267" r:id="rId10"/>
    <p:sldId id="268" r:id="rId11"/>
    <p:sldId id="271" r:id="rId12"/>
    <p:sldId id="269" r:id="rId13"/>
    <p:sldId id="270" r:id="rId14"/>
    <p:sldId id="272" r:id="rId15"/>
    <p:sldId id="273" r:id="rId16"/>
    <p:sldId id="264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B1B"/>
    <a:srgbClr val="B64656"/>
    <a:srgbClr val="FFFFFF"/>
    <a:srgbClr val="BA4D54"/>
    <a:srgbClr val="C05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A2BA6-409A-4495-95CA-41B145B46DBA}" v="144" dt="2024-05-23T19:16:21.292"/>
    <p1510:client id="{729D7A95-803D-1E73-62D4-DDE6A21141DC}" v="23" dt="2024-05-25T01:59:06.275"/>
    <p1510:client id="{A1103080-E03A-9DB6-566E-C1F6E6F79952}" v="29" dt="2024-05-23T20:19:08.282"/>
    <p1510:client id="{C5349990-C415-4EBF-9CFF-3ECBF8FD2762}" v="305" dt="2024-05-23T21:22:34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75B2D-3559-49F7-9BD0-1415B69FA4CC}" type="datetimeFigureOut">
              <a:rPr lang="es-CR" smtClean="0"/>
              <a:t>24/5/2024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9D398-78CF-4917-9564-466AF6D1441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4978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PACE4WATER TITLE SLIDE">
    <p:bg>
      <p:bgPr>
        <a:solidFill>
          <a:srgbClr val="B64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A11A8FDF-2C9D-4163-8160-784ECB61F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056" y="144315"/>
            <a:ext cx="5350461" cy="1416257"/>
          </a:xfrm>
          <a:prstGeom prst="rect">
            <a:avLst/>
          </a:prstGeom>
        </p:spPr>
      </p:pic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66D98F46-5FBA-4C44-87C7-D6C4AF5FF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906" y="4548570"/>
            <a:ext cx="11656348" cy="1519936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buNone/>
              <a:defRPr sz="30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algn="ctr"/>
            <a:endParaRPr lang="LID4096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7805148-BA1D-61FA-41B5-0557C41CEC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040" y="207489"/>
            <a:ext cx="3864214" cy="1077052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BBC2A86-ABF7-3796-E109-332EDDA725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906" y="6133497"/>
            <a:ext cx="11734800" cy="6603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buNone/>
              <a:defRPr sz="1600" b="0">
                <a:solidFill>
                  <a:schemeClr val="bg1"/>
                </a:solidFill>
                <a:latin typeface="Avenir Roman" panose="02000503020000020003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algn="ctr"/>
            <a:endParaRPr lang="LID4096"/>
          </a:p>
        </p:txBody>
      </p:sp>
      <p:pic>
        <p:nvPicPr>
          <p:cNvPr id="7" name="Picture 6" descr="A white text on a red background&#10;&#10;Description automatically generated">
            <a:extLst>
              <a:ext uri="{FF2B5EF4-FFF2-40B4-BE49-F238E27FC236}">
                <a16:creationId xmlns:a16="http://schemas.microsoft.com/office/drawing/2014/main" id="{5F43F899-3EBC-9F51-B0F6-1220EA9157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652"/>
            <a:ext cx="12192000" cy="4781177"/>
          </a:xfrm>
          <a:prstGeom prst="rect">
            <a:avLst/>
          </a:prstGeom>
          <a:ln>
            <a:solidFill>
              <a:srgbClr val="DF9B1B"/>
            </a:solidFill>
          </a:ln>
        </p:spPr>
      </p:pic>
    </p:spTree>
    <p:extLst>
      <p:ext uri="{BB962C8B-B14F-4D97-AF65-F5344CB8AC3E}">
        <p14:creationId xmlns:p14="http://schemas.microsoft.com/office/powerpoint/2010/main" val="582285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CE4WATER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300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F8C74-947B-4A2B-8CB0-5D2C071A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74C5B-4CED-48B1-9187-C21CFB91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4C408-23A9-4E6E-B4E2-2084FFA2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43E6B-DB2E-42C8-823C-FF037C5DF5D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94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OSA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7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6FECC-BFC2-6C49-B7EA-7AE7E527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6C00C-75FD-D340-84DE-CABE5A1F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73C90-4381-E545-9045-C0989F5B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6598A602-ECA7-47C7-9256-826608D10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450" y="0"/>
            <a:ext cx="9860303" cy="6858000"/>
          </a:xfrm>
          <a:prstGeom prst="rect">
            <a:avLst/>
          </a:prstGeom>
          <a:solidFill>
            <a:srgbClr val="007A8A"/>
          </a:solidFill>
          <a:ln w="9525" algn="ctr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274638" indent="-274638">
              <a:spcBef>
                <a:spcPct val="20000"/>
              </a:spcBef>
              <a:spcAft>
                <a:spcPct val="20000"/>
              </a:spcAft>
              <a:buFont typeface="Arial" charset="0"/>
              <a:buChar char="●"/>
              <a:defRPr>
                <a:cs typeface="굴림"/>
              </a:defRPr>
            </a:lvl1pPr>
            <a:lvl2pPr marL="622300" lvl="1" indent="-346075">
              <a:spcBef>
                <a:spcPct val="20000"/>
              </a:spcBef>
              <a:spcAft>
                <a:spcPct val="20000"/>
              </a:spcAft>
              <a:buFont typeface="Arial" charset="0"/>
              <a:buChar char="□"/>
              <a:defRPr sz="2200">
                <a:cs typeface="굴림"/>
              </a:defRPr>
            </a:lvl2pPr>
          </a:lstStyle>
          <a:p>
            <a:pPr marL="0" indent="0">
              <a:buNone/>
            </a:pPr>
            <a:endParaRPr lang="en-GB" sz="2394">
              <a:solidFill>
                <a:schemeClr val="bg1"/>
              </a:solidFill>
              <a:latin typeface="Avenir Roman" panose="02000503020000020003" pitchFamily="2" charset="0"/>
            </a:endParaRPr>
          </a:p>
          <a:p>
            <a:pPr marL="0" indent="0">
              <a:buNone/>
            </a:pPr>
            <a:endParaRPr lang="en-GB" sz="2394">
              <a:solidFill>
                <a:schemeClr val="bg1"/>
              </a:solidFill>
              <a:latin typeface="Avenir Roman" panose="02000503020000020003" pitchFamily="2" charset="0"/>
            </a:endParaRPr>
          </a:p>
          <a:p>
            <a:pPr marL="273896" indent="-273896">
              <a:spcBef>
                <a:spcPct val="20000"/>
              </a:spcBef>
              <a:spcAft>
                <a:spcPct val="20000"/>
              </a:spcAft>
              <a:buFont typeface="Arial" charset="0"/>
              <a:buChar char="●"/>
            </a:pPr>
            <a:endParaRPr lang="en-GB" sz="2394">
              <a:solidFill>
                <a:schemeClr val="bg1"/>
              </a:solidFill>
              <a:latin typeface="Avenir Roman" panose="02000503020000020003" pitchFamily="2" charset="0"/>
            </a:endParaRPr>
          </a:p>
          <a:p>
            <a:pPr marL="273896" indent="-273896">
              <a:spcBef>
                <a:spcPct val="20000"/>
              </a:spcBef>
              <a:spcAft>
                <a:spcPct val="20000"/>
              </a:spcAft>
              <a:buFont typeface="Arial" charset="0"/>
              <a:buChar char="●"/>
            </a:pPr>
            <a:endParaRPr lang="en-GB" sz="3191">
              <a:solidFill>
                <a:schemeClr val="bg1"/>
              </a:solidFill>
              <a:latin typeface="Avenir Roman" panose="02000503020000020003" pitchFamily="2" charset="0"/>
            </a:endParaRPr>
          </a:p>
          <a:p>
            <a:pPr marL="0" indent="0">
              <a:buNone/>
            </a:pPr>
            <a:endParaRPr lang="en-GB" sz="2792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049E9-FB61-4EBB-999F-5045352BBC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36" r="34936"/>
          <a:stretch/>
        </p:blipFill>
        <p:spPr>
          <a:xfrm>
            <a:off x="1" y="0"/>
            <a:ext cx="229845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61E656A-11FB-4A6A-B727-13A76373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30" y="136524"/>
            <a:ext cx="8963365" cy="717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3590" kern="1200" smtClean="0">
                <a:solidFill>
                  <a:schemeClr val="bg1"/>
                </a:solidFill>
                <a:latin typeface="Avenir Roman" panose="02000503020000020003" pitchFamily="2" charset="0"/>
                <a:ea typeface="+mn-ea"/>
                <a:cs typeface="굴림"/>
              </a:defRPr>
            </a:lvl1pPr>
            <a:lvl2pPr>
              <a:defRPr lang="LID4096" sz="3191" b="1" kern="1200" dirty="0">
                <a:solidFill>
                  <a:schemeClr val="bg1"/>
                </a:solidFill>
                <a:latin typeface="Avenir Roman" panose="02000503020000020003" pitchFamily="2" charset="0"/>
                <a:ea typeface="+mn-ea"/>
                <a:cs typeface="굴림"/>
              </a:defRPr>
            </a:lvl2pPr>
          </a:lstStyle>
          <a:p>
            <a:pPr marL="346723" lvl="1" indent="0" algn="l" rtl="0" fontAlgn="base">
              <a:spcBef>
                <a:spcPct val="20000"/>
              </a:spcBef>
              <a:spcAft>
                <a:spcPct val="20000"/>
              </a:spcAft>
              <a:buFont typeface="Arial" charset="0"/>
              <a:buNone/>
            </a:pPr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173833-EEDF-4F8E-961E-A412F48D92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8450" y="992143"/>
            <a:ext cx="6460444" cy="2663223"/>
          </a:xfrm>
        </p:spPr>
        <p:txBody>
          <a:bodyPr>
            <a:noAutofit/>
          </a:bodyPr>
          <a:lstStyle>
            <a:lvl1pPr marL="731445" indent="-455966">
              <a:defRPr lang="en-US" sz="3191" kern="1200" dirty="0" smtClean="0">
                <a:solidFill>
                  <a:schemeClr val="bg1"/>
                </a:solidFill>
                <a:latin typeface="Avenir Roman" panose="02000503020000020003" pitchFamily="2" charset="0"/>
                <a:ea typeface="+mn-ea"/>
                <a:cs typeface="굴림"/>
              </a:defRPr>
            </a:lvl1pPr>
            <a:lvl2pPr marL="731445" indent="-455966">
              <a:buClr>
                <a:schemeClr val="bg1"/>
              </a:buClr>
              <a:buFont typeface="Wingdings" panose="05000000000000000000" pitchFamily="2" charset="2"/>
              <a:buChar char="q"/>
              <a:defRPr lang="en-US" sz="2394" kern="1200" dirty="0" smtClean="0">
                <a:solidFill>
                  <a:schemeClr val="bg1"/>
                </a:solidFill>
                <a:latin typeface="Avenir Roman" panose="02000503020000020003" pitchFamily="2" charset="0"/>
                <a:ea typeface="+mn-ea"/>
                <a:cs typeface="굴림"/>
              </a:defRPr>
            </a:lvl2pPr>
            <a:lvl3pPr marL="1139914" indent="-227983">
              <a:buClr>
                <a:schemeClr val="bg1"/>
              </a:buClr>
              <a:buFont typeface="Wingdings" panose="05000000000000000000" pitchFamily="2" charset="2"/>
              <a:buChar char="q"/>
              <a:defRPr sz="2394">
                <a:solidFill>
                  <a:schemeClr val="bg1"/>
                </a:solidFill>
              </a:defRPr>
            </a:lvl3pPr>
            <a:lvl4pPr marL="1595879" indent="-227983">
              <a:buClr>
                <a:schemeClr val="bg1"/>
              </a:buClr>
              <a:buFont typeface="Wingdings" panose="05000000000000000000" pitchFamily="2" charset="2"/>
              <a:buChar char="q"/>
              <a:defRPr sz="2394">
                <a:solidFill>
                  <a:schemeClr val="bg1"/>
                </a:solidFill>
              </a:defRPr>
            </a:lvl4pPr>
            <a:lvl5pPr marL="2051845" indent="-227983">
              <a:buClr>
                <a:schemeClr val="bg1"/>
              </a:buClr>
              <a:buFont typeface="Wingdings" panose="05000000000000000000" pitchFamily="2" charset="2"/>
              <a:buChar char="q"/>
              <a:defRPr sz="2394">
                <a:solidFill>
                  <a:schemeClr val="bg1"/>
                </a:solidFill>
              </a:defRPr>
            </a:lvl5pPr>
          </a:lstStyle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CB8CD67-96C2-4C93-A104-4E0DFF18D208}"/>
              </a:ext>
            </a:extLst>
          </p:cNvPr>
          <p:cNvSpPr txBox="1">
            <a:spLocks/>
          </p:cNvSpPr>
          <p:nvPr/>
        </p:nvSpPr>
        <p:spPr>
          <a:xfrm>
            <a:off x="8762585" y="6508752"/>
            <a:ext cx="2743200" cy="365125"/>
          </a:xfrm>
          <a:prstGeom prst="rect">
            <a:avLst/>
          </a:prstGeom>
        </p:spPr>
        <p:txBody>
          <a:bodyPr vert="horz" lIns="91191" tIns="45595" rIns="91191" bIns="45595" rtlCol="0" anchor="ctr"/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+mn-ea"/>
                <a:cs typeface="+mn-cs"/>
              </a:defRPr>
            </a:lvl1pPr>
            <a:lvl2pPr marL="61063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12212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8319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24425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3053182" algn="l" defTabSz="1221273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3663818" algn="l" defTabSz="1221273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4274454" algn="l" defTabSz="1221273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4885091" algn="l" defTabSz="1221273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fld id="{C0033FAE-2BBC-B74A-A718-50BF80CEB30D}" type="slidenum">
              <a:rPr lang="en-US" sz="1197" smtClean="0">
                <a:solidFill>
                  <a:schemeClr val="bg1"/>
                </a:solidFill>
              </a:rPr>
              <a:pPr/>
              <a:t>‹Nº›</a:t>
            </a:fld>
            <a:endParaRPr lang="en-US" sz="119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AD97B-37E9-644B-9323-D1E32ECF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7CE14-2305-0B40-9DFD-1D5C98E1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4771D-81A2-704C-8C5D-F6577988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17D9F-2794-41F4-B414-22023A62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0" r="12140"/>
          <a:stretch/>
        </p:blipFill>
        <p:spPr>
          <a:xfrm>
            <a:off x="1" y="0"/>
            <a:ext cx="229845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5FD1D9-E2B7-42B1-809F-D806211DC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0100" y="779559"/>
            <a:ext cx="9279717" cy="5446806"/>
          </a:xfrm>
        </p:spPr>
        <p:txBody>
          <a:bodyPr/>
          <a:lstStyle>
            <a:lvl1pPr marL="284978" indent="-284978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mtClean="0">
                <a:latin typeface="Avenir Roman" panose="02000503020000020003"/>
              </a:defRPr>
            </a:lvl1pPr>
            <a:lvl2pPr marL="1121191" indent="-341974">
              <a:spcAft>
                <a:spcPct val="200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q"/>
              <a:defRPr lang="en-US" sz="1995" kern="1200" dirty="0" smtClean="0">
                <a:solidFill>
                  <a:srgbClr val="053249"/>
                </a:solidFill>
                <a:latin typeface="Avenir Roman" panose="02000503020000020003"/>
                <a:ea typeface="+mn-ea"/>
                <a:cs typeface="Avenir Roman" panose="02000503020000020003"/>
              </a:defRPr>
            </a:lvl2pPr>
            <a:lvl3pPr>
              <a:defRPr>
                <a:solidFill>
                  <a:srgbClr val="053249"/>
                </a:solidFill>
              </a:defRPr>
            </a:lvl3pPr>
            <a:lvl4pPr>
              <a:defRPr>
                <a:solidFill>
                  <a:srgbClr val="053249"/>
                </a:solidFill>
              </a:defRPr>
            </a:lvl4pPr>
            <a:lvl5pPr>
              <a:defRPr>
                <a:solidFill>
                  <a:srgbClr val="053249"/>
                </a:solidFill>
              </a:defRPr>
            </a:lvl5pPr>
          </a:lstStyle>
          <a:p>
            <a:pPr marL="284978" lvl="0" indent="-284978"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Avenir Roman" panose="02000503020000020003"/>
                <a:ea typeface="+mj-ea"/>
                <a:cs typeface="+mj-cs"/>
              </a:rPr>
              <a:t>3 </a:t>
            </a:r>
            <a:r>
              <a:rPr lang="en-US">
                <a:latin typeface="Avenir Roman" panose="02000503020000020003"/>
              </a:rPr>
              <a:t>pillars</a:t>
            </a:r>
            <a:r>
              <a:rPr lang="en-US">
                <a:latin typeface="Avenir Roman" panose="02000503020000020003"/>
                <a:ea typeface="+mj-ea"/>
                <a:cs typeface="+mj-cs"/>
              </a:rPr>
              <a:t> of the Space4Water Project</a:t>
            </a:r>
          </a:p>
          <a:p>
            <a:pPr marL="1121191" lvl="1" indent="-341974">
              <a:spcAft>
                <a:spcPct val="200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/>
              <a:t>Conference Series</a:t>
            </a:r>
          </a:p>
          <a:p>
            <a:pPr marL="1121191" lvl="1" indent="-341974">
              <a:spcAft>
                <a:spcPct val="200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/>
              <a:t>Space4Water Portal</a:t>
            </a:r>
          </a:p>
          <a:p>
            <a:pPr marL="1121191" lvl="1" indent="-341974">
              <a:spcAft>
                <a:spcPct val="200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/>
              <a:t>Community Building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3CC1D-A8D1-4394-B4C2-EB41EE17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00" y="157028"/>
            <a:ext cx="10917159" cy="437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289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ILE 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AD97B-37E9-644B-9323-D1E32ECF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Roman" panose="02000503020000020003"/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7CE14-2305-0B40-9DFD-1D5C98E1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Roman" panose="02000503020000020003"/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4771D-81A2-704C-8C5D-F6577988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5F06B9-9F9C-4309-B7D6-4AF633D3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617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C7A5EF-D165-4994-A919-A09C4AE09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498" y="6356351"/>
            <a:ext cx="2743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9D4C157-CCAD-4139-8BC2-83DB166FC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70" y="6356351"/>
            <a:ext cx="4114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752467-FADA-4691-A7DE-119E6400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868" y="6356351"/>
            <a:ext cx="2743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93559B55-EBB0-4251-9EA8-D04E3CFEE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4" y="365127"/>
            <a:ext cx="10917159" cy="437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E9AF889-4582-4644-894B-3D122F2C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4" y="1073021"/>
            <a:ext cx="10917159" cy="51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563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0E187-9916-2042-AA28-862828862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02" y="1095237"/>
            <a:ext cx="5434295" cy="375388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5966" indent="0">
              <a:buNone/>
              <a:defRPr sz="1995" b="1"/>
            </a:lvl2pPr>
            <a:lvl3pPr marL="911931" indent="0">
              <a:buNone/>
              <a:defRPr sz="1795" b="1"/>
            </a:lvl3pPr>
            <a:lvl4pPr marL="1367897" indent="0">
              <a:buNone/>
              <a:defRPr sz="1596" b="1"/>
            </a:lvl4pPr>
            <a:lvl5pPr marL="1823862" indent="0">
              <a:buNone/>
              <a:defRPr sz="1596" b="1"/>
            </a:lvl5pPr>
            <a:lvl6pPr marL="2279828" indent="0">
              <a:buNone/>
              <a:defRPr sz="1596" b="1"/>
            </a:lvl6pPr>
            <a:lvl7pPr marL="2735793" indent="0">
              <a:buNone/>
              <a:defRPr sz="1596" b="1"/>
            </a:lvl7pPr>
            <a:lvl8pPr marL="3191759" indent="0">
              <a:buNone/>
              <a:defRPr sz="1596" b="1"/>
            </a:lvl8pPr>
            <a:lvl9pPr marL="3647724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41DA9-3F9A-7941-A4AA-77C0E03CA0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2591" y="1656033"/>
            <a:ext cx="5434295" cy="4533630"/>
          </a:xfrm>
        </p:spPr>
        <p:txBody>
          <a:bodyPr>
            <a:normAutofit/>
          </a:bodyPr>
          <a:lstStyle>
            <a:lvl1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1pPr>
            <a:lvl2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2pPr>
            <a:lvl3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3pPr>
            <a:lvl4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4pPr>
            <a:lvl5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2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C1E66-5315-6344-B140-576020426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3548" y="1095237"/>
            <a:ext cx="5350252" cy="375388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5966" indent="0">
              <a:buNone/>
              <a:defRPr sz="1995" b="1"/>
            </a:lvl2pPr>
            <a:lvl3pPr marL="911931" indent="0">
              <a:buNone/>
              <a:defRPr sz="1795" b="1"/>
            </a:lvl3pPr>
            <a:lvl4pPr marL="1367897" indent="0">
              <a:buNone/>
              <a:defRPr sz="1596" b="1"/>
            </a:lvl4pPr>
            <a:lvl5pPr marL="1823862" indent="0">
              <a:buNone/>
              <a:defRPr sz="1596" b="1"/>
            </a:lvl5pPr>
            <a:lvl6pPr marL="2279828" indent="0">
              <a:buNone/>
              <a:defRPr sz="1596" b="1"/>
            </a:lvl6pPr>
            <a:lvl7pPr marL="2735793" indent="0">
              <a:buNone/>
              <a:defRPr sz="1596" b="1"/>
            </a:lvl7pPr>
            <a:lvl8pPr marL="3191759" indent="0">
              <a:buNone/>
              <a:defRPr sz="1596" b="1"/>
            </a:lvl8pPr>
            <a:lvl9pPr marL="3647724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F3CFD-D8AE-424F-8A34-BBE15D335AA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05137" y="1656033"/>
            <a:ext cx="5350252" cy="4533630"/>
          </a:xfrm>
        </p:spPr>
        <p:txBody>
          <a:bodyPr>
            <a:normAutofit/>
          </a:bodyPr>
          <a:lstStyle>
            <a:lvl1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2394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1pPr>
            <a:lvl2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2pPr>
            <a:lvl3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3pPr>
            <a:lvl4pPr marL="0" indent="0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None/>
              <a:defRPr lang="en-US" sz="1995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4pPr>
            <a:lvl5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굴림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2"/>
            <a:r>
              <a:rPr lang="en-US"/>
              <a:t>Second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F2336-CA9D-CD40-8214-38D4C32B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72B62-A500-304A-BF93-A50B1628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F0EE2-0040-EF43-8086-C7A2E5F2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3AB77010-D12C-4E45-9F16-C3B028C9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4" y="365127"/>
            <a:ext cx="10917159" cy="437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529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E807-A97E-4511-8A6E-614883C1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98" y="365126"/>
            <a:ext cx="10517004" cy="500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3191" b="1" kern="1200" dirty="0">
                <a:solidFill>
                  <a:srgbClr val="00B2BD"/>
                </a:solidFill>
                <a:latin typeface="Avenir Roman"/>
                <a:ea typeface="+mj-ea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0F9F78F1-A65C-4059-A791-7C857CF95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512" y="1213049"/>
            <a:ext cx="3096715" cy="500063"/>
          </a:xfrm>
          <a:prstGeom prst="rect">
            <a:avLst/>
          </a:prstGeom>
          <a:solidFill>
            <a:srgbClr val="007A8A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>
              <a:spcBef>
                <a:spcPct val="20000"/>
              </a:spcBef>
              <a:spcAft>
                <a:spcPct val="20000"/>
              </a:spcAft>
              <a:buClr>
                <a:schemeClr val="bg1"/>
              </a:buClr>
              <a:defRPr sz="2400">
                <a:solidFill>
                  <a:schemeClr val="bg1"/>
                </a:solidFill>
                <a:latin typeface="Avenir Roman" panose="02000503020000020003" pitchFamily="2" charset="0"/>
                <a:cs typeface="굴림"/>
              </a:defRPr>
            </a:lvl1pPr>
          </a:lstStyle>
          <a:p>
            <a:r>
              <a:rPr lang="en-GB" sz="2394"/>
              <a:t>Portal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B52F3531-98C9-4E95-807C-8CBCD4D37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918" y="1217939"/>
            <a:ext cx="3096715" cy="500063"/>
          </a:xfrm>
          <a:prstGeom prst="rect">
            <a:avLst/>
          </a:prstGeom>
          <a:solidFill>
            <a:srgbClr val="00B2BD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>
              <a:spcBef>
                <a:spcPct val="20000"/>
              </a:spcBef>
              <a:spcAft>
                <a:spcPct val="20000"/>
              </a:spcAft>
              <a:buClr>
                <a:schemeClr val="bg1"/>
              </a:buClr>
              <a:defRPr sz="2400">
                <a:solidFill>
                  <a:schemeClr val="bg1"/>
                </a:solidFill>
                <a:latin typeface="Avenir Roman" panose="02000503020000020003" pitchFamily="2" charset="0"/>
                <a:cs typeface="굴림"/>
              </a:defRPr>
            </a:lvl1pPr>
          </a:lstStyle>
          <a:p>
            <a:r>
              <a:rPr lang="en-GB" sz="2394"/>
              <a:t>Scientific Exchange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3868926-7EBA-43AB-A4BA-CBC87B2C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64" y="1713111"/>
            <a:ext cx="3094920" cy="4523937"/>
          </a:xfrm>
          <a:prstGeom prst="rect">
            <a:avLst/>
          </a:prstGeom>
          <a:noFill/>
          <a:ln w="9525" algn="ctr">
            <a:solidFill>
              <a:srgbClr val="00B2BD"/>
            </a:solidFill>
            <a:miter lim="800000"/>
            <a:headEnd/>
            <a:tailEnd/>
          </a:ln>
        </p:spPr>
        <p:txBody>
          <a:bodyPr anchor="t"/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5000"/>
              <a:buFont typeface="Wingdings" panose="05000000000000000000" pitchFamily="2" charset="2"/>
              <a:buNone/>
            </a:pPr>
            <a:endParaRPr lang="en-GB" sz="1995">
              <a:latin typeface="Avenir Roman" panose="02000503020000020003" pitchFamily="2" charset="0"/>
              <a:cs typeface="굴림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8D288B45-C697-4506-8FA9-F5E09A18E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258" y="1710264"/>
            <a:ext cx="3097591" cy="4516200"/>
          </a:xfrm>
          <a:prstGeom prst="rect">
            <a:avLst/>
          </a:prstGeom>
          <a:noFill/>
          <a:ln w="9525" algn="ctr">
            <a:solidFill>
              <a:srgbClr val="00B2BD"/>
            </a:solidFill>
            <a:miter lim="800000"/>
            <a:headEnd/>
            <a:tailEnd/>
          </a:ln>
        </p:spPr>
        <p:txBody>
          <a:bodyPr/>
          <a:lstStyle/>
          <a:p>
            <a:pPr marL="284978" indent="-284978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</a:pPr>
            <a:endParaRPr lang="en-GB" sz="1995">
              <a:latin typeface="Avenir Roman" panose="02000503020000020003" pitchFamily="2" charset="0"/>
              <a:cs typeface="굴림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CBE81864-83C6-483C-99C9-AD3A5515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8883" y="1228522"/>
            <a:ext cx="3096715" cy="500063"/>
          </a:xfrm>
          <a:prstGeom prst="rect">
            <a:avLst/>
          </a:prstGeom>
          <a:solidFill>
            <a:srgbClr val="9FC5B2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>
              <a:spcBef>
                <a:spcPct val="20000"/>
              </a:spcBef>
              <a:spcAft>
                <a:spcPct val="20000"/>
              </a:spcAft>
              <a:buClr>
                <a:schemeClr val="bg1"/>
              </a:buClr>
              <a:defRPr sz="2400">
                <a:latin typeface="Avenir Roman" panose="02000503020000020003" pitchFamily="2" charset="0"/>
                <a:cs typeface="굴림"/>
              </a:defRPr>
            </a:lvl1pPr>
          </a:lstStyle>
          <a:p>
            <a:r>
              <a:rPr lang="en-GB" sz="2394"/>
              <a:t>Community Building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E2507D0-BE91-4A6B-BF48-57104DE1E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223" y="1720847"/>
            <a:ext cx="3097591" cy="4516200"/>
          </a:xfrm>
          <a:prstGeom prst="rect">
            <a:avLst/>
          </a:prstGeom>
          <a:noFill/>
          <a:ln w="9525" algn="ctr">
            <a:solidFill>
              <a:srgbClr val="00B2BD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None/>
            </a:pPr>
            <a:endParaRPr lang="en-GB" sz="1995">
              <a:latin typeface="Avenir Roman"/>
              <a:cs typeface="굴림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14BDC35-E969-46A2-8CCC-B3BAB460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09804-0C54-4EB4-B012-505FA61B41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6978" y="1887539"/>
            <a:ext cx="2821211" cy="4154487"/>
          </a:xfrm>
        </p:spPr>
        <p:txBody>
          <a:bodyPr/>
          <a:lstStyle>
            <a:lvl1pPr marL="284978" indent="-284978" algn="l" rtl="0" fontAlgn="base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mtClean="0">
                <a:latin typeface="Avenir Roman" panose="02000503020000020003"/>
              </a:defRPr>
            </a:lvl1pPr>
            <a:lvl2pPr marL="341077" indent="-341974" algn="l" defTabSz="359028" rtl="0" fontAlgn="base">
              <a:lnSpc>
                <a:spcPct val="100000"/>
              </a:lnSpc>
              <a:spcBef>
                <a:spcPts val="0"/>
              </a:spcBef>
              <a:spcAft>
                <a:spcPct val="200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q"/>
              <a:defRPr lang="en-US" sz="1995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2pPr>
            <a:lvl3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3pPr>
            <a:lvl4pPr marL="0" indent="0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None/>
              <a:defRPr lang="en-US" sz="1995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4pPr>
          </a:lstStyle>
          <a:p>
            <a:pPr marL="284978" lvl="0" indent="-284978"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Avenir Roman" panose="02000503020000020003"/>
                <a:ea typeface="+mj-ea"/>
                <a:cs typeface="+mj-cs"/>
              </a:rPr>
              <a:t>3 </a:t>
            </a:r>
            <a:r>
              <a:rPr lang="en-US">
                <a:latin typeface="Avenir Roman" panose="02000503020000020003"/>
              </a:rPr>
              <a:t>pillars</a:t>
            </a:r>
            <a:r>
              <a:rPr lang="en-US">
                <a:latin typeface="Avenir Roman" panose="02000503020000020003"/>
                <a:ea typeface="+mj-ea"/>
                <a:cs typeface="+mj-cs"/>
              </a:rPr>
              <a:t> of the Space4Water Project</a:t>
            </a:r>
          </a:p>
          <a:p>
            <a:pPr marL="341077" lvl="1" indent="-284978"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Avenir Roman" panose="02000503020000020003"/>
                <a:ea typeface="+mj-ea"/>
                <a:cs typeface="+mj-cs"/>
              </a:rPr>
              <a:t>Second level</a:t>
            </a:r>
          </a:p>
          <a:p>
            <a:pPr marL="0" lvl="3" indent="-284978"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</a:pPr>
            <a:endParaRPr lang="en-US">
              <a:latin typeface="Avenir Roman" panose="02000503020000020003"/>
              <a:ea typeface="+mj-ea"/>
              <a:cs typeface="+mj-cs"/>
            </a:endParaRPr>
          </a:p>
          <a:p>
            <a:pPr marL="284978" lvl="3" indent="-284978"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</a:pPr>
            <a:endParaRPr lang="en-US">
              <a:latin typeface="Avenir Roman" panose="02000503020000020003"/>
              <a:ea typeface="+mj-ea"/>
              <a:cs typeface="+mj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0B498A2-ADA5-4B51-ABD6-52197DD1F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8447" y="1887537"/>
            <a:ext cx="2821211" cy="4154487"/>
          </a:xfrm>
        </p:spPr>
        <p:txBody>
          <a:bodyPr/>
          <a:lstStyle>
            <a:lvl1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2394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1pPr>
            <a:lvl2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2pPr>
            <a:lvl3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3pPr>
            <a:lvl4pPr marL="284978" indent="-284978" algn="l" rtl="0" fontAlgn="base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504E2B9-5928-4F00-8F86-A35A93C62B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6412" y="1905572"/>
            <a:ext cx="2821211" cy="4154487"/>
          </a:xfrm>
        </p:spPr>
        <p:txBody>
          <a:bodyPr/>
          <a:lstStyle>
            <a:lvl1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2394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1pPr>
            <a:lvl2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2pPr>
            <a:lvl3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3pPr>
            <a:lvl4pPr marL="284978" indent="-284978" algn="l" rtl="0" fontAlgn="base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007A8A"/>
              </a:buClr>
              <a:buSzPct val="80000"/>
              <a:buFont typeface="Wingdings" panose="05000000000000000000" pitchFamily="2" charset="2"/>
              <a:buChar char="q"/>
              <a:defRPr lang="en-US" sz="1995" kern="1200" dirty="0" smtClean="0">
                <a:solidFill>
                  <a:schemeClr val="tx1"/>
                </a:solidFill>
                <a:latin typeface="Avenir Roman"/>
                <a:ea typeface="+mn-ea"/>
                <a:cs typeface="굴림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226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EA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5B39F-A7F0-47C7-9CF5-B91DC6C0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45214-99CC-4AC8-8266-534E5558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B7BE-B065-46E5-81D6-94DA1240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457B6E-97D4-4525-A79A-900E7A9E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98" y="365126"/>
            <a:ext cx="10517004" cy="487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3191" b="1" kern="1200" dirty="0">
                <a:solidFill>
                  <a:srgbClr val="00B2BD"/>
                </a:solidFill>
                <a:latin typeface="Avenir Roman"/>
                <a:ea typeface="+mj-ea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2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2EC3-4A6A-48D4-8F43-401FB37B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98" y="365126"/>
            <a:ext cx="10517004" cy="4226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LID4096" sz="3191" b="1" kern="1200" dirty="0">
                <a:solidFill>
                  <a:srgbClr val="00B2BD"/>
                </a:solidFill>
                <a:latin typeface="Avenir Roman"/>
                <a:ea typeface="+mj-ea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A271B-0CFC-45CA-887A-A34148EB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Roman" panose="02000503020000020003"/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7F5DA-A910-4C09-9310-72378754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Roman" panose="02000503020000020003"/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84A76-390D-4A36-B3D9-15C0BBAB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Roman" panose="02000503020000020003"/>
              </a:defRPr>
            </a:lvl1pPr>
          </a:lstStyle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AA32C3-5DBA-4E9F-AEE5-0168BD6B0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183815"/>
              </p:ext>
            </p:extLst>
          </p:nvPr>
        </p:nvGraphicFramePr>
        <p:xfrm>
          <a:off x="2687512" y="1280275"/>
          <a:ext cx="7089566" cy="4583569"/>
        </p:xfrm>
        <a:graphic>
          <a:graphicData uri="http://schemas.openxmlformats.org/drawingml/2006/table">
            <a:tbl>
              <a:tblPr firstRow="1" firstCol="1" bandRow="1"/>
              <a:tblGrid>
                <a:gridCol w="5230424">
                  <a:extLst>
                    <a:ext uri="{9D8B030D-6E8A-4147-A177-3AD203B41FA5}">
                      <a16:colId xmlns:a16="http://schemas.microsoft.com/office/drawing/2014/main" val="2206299777"/>
                    </a:ext>
                  </a:extLst>
                </a:gridCol>
                <a:gridCol w="1859142">
                  <a:extLst>
                    <a:ext uri="{9D8B030D-6E8A-4147-A177-3AD203B41FA5}">
                      <a16:colId xmlns:a16="http://schemas.microsoft.com/office/drawing/2014/main" val="1345926386"/>
                    </a:ext>
                  </a:extLst>
                </a:gridCol>
              </a:tblGrid>
              <a:tr h="39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Type of Content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No. of Content as at 31 Dec 2020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27832"/>
                  </a:ext>
                </a:extLst>
              </a:tr>
              <a:tr h="32053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>
                          <a:solidFill>
                            <a:schemeClr val="bg1"/>
                          </a:solidFill>
                          <a:latin typeface="Avenir Roman" panose="02000503020000020003"/>
                          <a:ea typeface="+mn-ea"/>
                          <a:cs typeface="+mn-cs"/>
                        </a:rPr>
                        <a:t>Stakeholders (48)</a:t>
                      </a:r>
                    </a:p>
                  </a:txBody>
                  <a:tcPr marL="93086" marR="93086" marT="0" marB="0">
                    <a:solidFill>
                      <a:srgbClr val="007A8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48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2361949603"/>
                  </a:ext>
                </a:extLst>
              </a:tr>
              <a:tr h="2831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Avenir Roman" panose="02000503020000020003"/>
                        </a:rPr>
                        <a:t>Professionals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00B2B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8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2655881688"/>
                  </a:ext>
                </a:extLst>
              </a:tr>
              <a:tr h="2831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Young Professionals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00B2B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2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4286302371"/>
                  </a:ext>
                </a:extLst>
              </a:tr>
              <a:tr h="3332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Interviews with Professionals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00B2B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9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2747078912"/>
                  </a:ext>
                </a:extLst>
              </a:tr>
              <a:tr h="3221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Interviews with Young Professionals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00B2B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2 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3732490458"/>
                  </a:ext>
                </a:extLst>
              </a:tr>
              <a:tr h="140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Articles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EB596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22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1038450880"/>
                  </a:ext>
                </a:extLst>
              </a:tr>
              <a:tr h="140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Activities, Opportunities, Calls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EB596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10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3382157319"/>
                  </a:ext>
                </a:extLst>
              </a:tr>
              <a:tr h="2831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Publications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D5CFB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43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386682636"/>
                  </a:ext>
                </a:extLst>
              </a:tr>
              <a:tr h="328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Software / Web apps / Tools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18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3614278085"/>
                  </a:ext>
                </a:extLst>
              </a:tr>
              <a:tr h="4320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Projects / Initiatives / Community Portals / Missions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DCD1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10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8158899"/>
                  </a:ext>
                </a:extLst>
              </a:tr>
              <a:tr h="2961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Avenir Roman" panose="02000503020000020003"/>
                        </a:rPr>
                        <a:t>Training Material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6F547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33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248944283"/>
                  </a:ext>
                </a:extLst>
              </a:tr>
              <a:tr h="2831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Events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>
                    <a:solidFill>
                      <a:srgbClr val="9ECCD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92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703499976"/>
                  </a:ext>
                </a:extLst>
              </a:tr>
              <a:tr h="2831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b="1">
                          <a:effectLst/>
                          <a:latin typeface="Avenir Roman" panose="02000503020000020003"/>
                        </a:rPr>
                        <a:t>TOTAL</a:t>
                      </a:r>
                      <a:endParaRPr lang="en-US" sz="1800" b="1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  <a:latin typeface="Avenir Roman" panose="02000503020000020003"/>
                        </a:rPr>
                        <a:t>91</a:t>
                      </a:r>
                      <a:endParaRPr lang="en-US" sz="1800">
                        <a:effectLst/>
                        <a:latin typeface="Avenir Roman" panose="02000503020000020003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3086" marR="93086" marT="0" marB="0"/>
                </a:tc>
                <a:extLst>
                  <a:ext uri="{0D108BD9-81ED-4DB2-BD59-A6C34878D82A}">
                    <a16:rowId xmlns:a16="http://schemas.microsoft.com/office/drawing/2014/main" val="82905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39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3974F-2CC4-4949-8C59-D9E4439E2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344" y="1073021"/>
            <a:ext cx="10917159" cy="51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5E96C-06D7-436F-9691-7B2E9BAFA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498" y="6356351"/>
            <a:ext cx="2743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12CBA-6686-4C97-BB56-86EE02823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70" y="6356351"/>
            <a:ext cx="4114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49861-3463-438A-8600-BFF0C5B2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868" y="6356351"/>
            <a:ext cx="2743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8A232-7C49-471A-95E1-0D1E739F4592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6F5CC84E-1C44-4172-8591-3DA80494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4" y="365127"/>
            <a:ext cx="10917159" cy="437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232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6" r:id="rId10"/>
    <p:sldLayoutId id="2147483711" r:id="rId11"/>
    <p:sldLayoutId id="2147483712" r:id="rId12"/>
    <p:sldLayoutId id="2147483713" r:id="rId13"/>
  </p:sldLayoutIdLst>
  <p:hf hdr="0" ftr="0" dt="0"/>
  <p:txStyles>
    <p:titleStyle>
      <a:lvl1pPr algn="l" defTabSz="911931" rtl="0" eaLnBrk="1" latinLnBrk="0" hangingPunct="1">
        <a:lnSpc>
          <a:spcPct val="90000"/>
        </a:lnSpc>
        <a:spcBef>
          <a:spcPct val="0"/>
        </a:spcBef>
        <a:buNone/>
        <a:defRPr sz="3191" b="1" kern="1200">
          <a:solidFill>
            <a:schemeClr val="accent1"/>
          </a:solidFill>
          <a:latin typeface="Avenir Roman" panose="02000503020000020003"/>
          <a:ea typeface="+mj-ea"/>
          <a:cs typeface="+mj-cs"/>
        </a:defRPr>
      </a:lvl1pPr>
    </p:titleStyle>
    <p:bodyStyle>
      <a:lvl1pPr marL="359028" indent="-359028" algn="l" defTabSz="911931" rtl="0" eaLnBrk="1" latinLnBrk="0" hangingPunct="1">
        <a:lnSpc>
          <a:spcPct val="100000"/>
        </a:lnSpc>
        <a:spcBef>
          <a:spcPts val="997"/>
        </a:spcBef>
        <a:buClr>
          <a:schemeClr val="accent4"/>
        </a:buClr>
        <a:buSzPct val="90000"/>
        <a:buFont typeface="Wingdings" panose="05000000000000000000" pitchFamily="2" charset="2"/>
        <a:buChar char="q"/>
        <a:defRPr sz="2394" kern="1200">
          <a:solidFill>
            <a:schemeClr val="tx1"/>
          </a:solidFill>
          <a:latin typeface="Avenir Roman" panose="02000503020000020003"/>
          <a:ea typeface="+mn-ea"/>
          <a:cs typeface="+mn-cs"/>
        </a:defRPr>
      </a:lvl1pPr>
      <a:lvl2pPr marL="682153" indent="-287222" algn="l" defTabSz="911931" rtl="0" eaLnBrk="1" latinLnBrk="0" hangingPunct="1">
        <a:lnSpc>
          <a:spcPct val="100000"/>
        </a:lnSpc>
        <a:spcBef>
          <a:spcPts val="499"/>
        </a:spcBef>
        <a:buClr>
          <a:schemeClr val="accent3"/>
        </a:buClr>
        <a:buSzPct val="90000"/>
        <a:buFont typeface="Wingdings" panose="05000000000000000000" pitchFamily="2" charset="2"/>
        <a:buChar char="q"/>
        <a:defRPr sz="1995" kern="1200">
          <a:solidFill>
            <a:schemeClr val="tx1"/>
          </a:solidFill>
          <a:latin typeface="Avenir Roman" panose="02000503020000020003"/>
          <a:ea typeface="+mn-ea"/>
          <a:cs typeface="+mn-cs"/>
        </a:defRPr>
      </a:lvl2pPr>
      <a:lvl3pPr marL="969376" indent="-227983" algn="l" defTabSz="911931" rtl="0" eaLnBrk="1" latinLnBrk="0" hangingPunct="1">
        <a:lnSpc>
          <a:spcPct val="100000"/>
        </a:lnSpc>
        <a:spcBef>
          <a:spcPts val="499"/>
        </a:spcBef>
        <a:buClr>
          <a:schemeClr val="accent2"/>
        </a:buClr>
        <a:buSzPct val="90000"/>
        <a:buFont typeface="Wingdings" panose="05000000000000000000" pitchFamily="2" charset="2"/>
        <a:buChar char="q"/>
        <a:defRPr sz="1795" kern="1200">
          <a:solidFill>
            <a:schemeClr val="tx1"/>
          </a:solidFill>
          <a:latin typeface="Avenir Roman" panose="02000503020000020003"/>
          <a:ea typeface="+mn-ea"/>
          <a:cs typeface="+mn-cs"/>
        </a:defRPr>
      </a:lvl3pPr>
      <a:lvl4pPr marL="1256598" indent="-227983" algn="l" defTabSz="911931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anose="05000000000000000000" pitchFamily="2" charset="2"/>
        <a:buChar char="q"/>
        <a:defRPr sz="1596" kern="1200">
          <a:solidFill>
            <a:schemeClr val="tx1"/>
          </a:solidFill>
          <a:latin typeface="Avenir Roman" panose="02000503020000020003"/>
          <a:ea typeface="+mn-ea"/>
          <a:cs typeface="+mn-cs"/>
        </a:defRPr>
      </a:lvl4pPr>
      <a:lvl5pPr marL="1507918" indent="-227983" algn="l" defTabSz="911931" rtl="0" eaLnBrk="1" latinLnBrk="0" hangingPunct="1">
        <a:lnSpc>
          <a:spcPct val="100000"/>
        </a:lnSpc>
        <a:spcBef>
          <a:spcPts val="499"/>
        </a:spcBef>
        <a:buClr>
          <a:schemeClr val="accent5"/>
        </a:buClr>
        <a:buFont typeface="Wingdings" panose="05000000000000000000" pitchFamily="2" charset="2"/>
        <a:buChar char="q"/>
        <a:defRPr sz="1197" kern="1200">
          <a:solidFill>
            <a:schemeClr val="tx1"/>
          </a:solidFill>
          <a:latin typeface="Avenir Roman" panose="02000503020000020003"/>
          <a:ea typeface="+mn-ea"/>
          <a:cs typeface="+mn-cs"/>
        </a:defRPr>
      </a:lvl5pPr>
      <a:lvl6pPr marL="2507811" indent="-227983" algn="l" defTabSz="91193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3776" indent="-227983" algn="l" defTabSz="91193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19742" indent="-227983" algn="l" defTabSz="91193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5707" indent="-227983" algn="l" defTabSz="91193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1931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5966" algn="l" defTabSz="911931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1931" algn="l" defTabSz="911931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7897" algn="l" defTabSz="911931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3862" algn="l" defTabSz="911931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79828" algn="l" defTabSz="911931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5793" algn="l" defTabSz="911931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1759" algn="l" defTabSz="911931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7724" algn="l" defTabSz="911931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61F22E6-C4C1-EDB5-F021-DAB60148D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t>1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10" name="Picture 2" descr="Gato-Teclado GIF - Funny Cat on Keyboard">
            <a:extLst>
              <a:ext uri="{FF2B5EF4-FFF2-40B4-BE49-F238E27FC236}">
                <a16:creationId xmlns:a16="http://schemas.microsoft.com/office/drawing/2014/main" id="{15AFDC2C-1B84-A141-0C4A-19B2640B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7546"/>
            <a:ext cx="12192000" cy="718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57529CF-7C22-D1F4-3E67-DFBF3D85074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519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 defTabSz="91193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None/>
              <a:defRPr sz="100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682153" indent="-287222" defTabSz="91193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>
                <a:solidFill>
                  <a:schemeClr val="bg1"/>
                </a:solidFill>
                <a:latin typeface="Avenir Roman" panose="02000503020000020003"/>
              </a:defRPr>
            </a:lvl2pPr>
            <a:lvl3pPr marL="969376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>
                <a:solidFill>
                  <a:schemeClr val="bg1"/>
                </a:solidFill>
                <a:latin typeface="Avenir Roman" panose="02000503020000020003"/>
              </a:defRPr>
            </a:lvl3pPr>
            <a:lvl4pPr marL="1256598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>
                <a:solidFill>
                  <a:schemeClr val="bg1"/>
                </a:solidFill>
                <a:latin typeface="Avenir Roman" panose="02000503020000020003"/>
              </a:defRPr>
            </a:lvl4pPr>
            <a:lvl5pPr marL="1507918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>
                <a:solidFill>
                  <a:schemeClr val="bg1"/>
                </a:solidFill>
                <a:latin typeface="Avenir Roman" panose="02000503020000020003"/>
              </a:defRPr>
            </a:lvl5pPr>
            <a:lvl6pPr marL="2507811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6pPr>
            <a:lvl7pPr marL="2963776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7pPr>
            <a:lvl8pPr marL="3419742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8pPr>
            <a:lvl9pPr marL="3875707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9pPr>
          </a:lstStyle>
          <a:p>
            <a:r>
              <a:rPr lang="en-US"/>
              <a:t>Mission Can-Sat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8052183-951B-0616-2205-0069B8F90098}"/>
              </a:ext>
            </a:extLst>
          </p:cNvPr>
          <p:cNvSpPr txBox="1">
            <a:spLocks/>
          </p:cNvSpPr>
          <p:nvPr/>
        </p:nvSpPr>
        <p:spPr>
          <a:xfrm>
            <a:off x="277906" y="6133497"/>
            <a:ext cx="11734800" cy="66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 defTabSz="91193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None/>
              <a:defRPr sz="4000" b="1">
                <a:solidFill>
                  <a:schemeClr val="bg1"/>
                </a:solidFill>
                <a:latin typeface="Avenir Roman" panose="02000503020000020003"/>
              </a:defRPr>
            </a:lvl1pPr>
            <a:lvl2pPr marL="682153" indent="-287222" defTabSz="91193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>
                <a:solidFill>
                  <a:schemeClr val="bg1"/>
                </a:solidFill>
                <a:latin typeface="Avenir Roman" panose="02000503020000020003"/>
              </a:defRPr>
            </a:lvl2pPr>
            <a:lvl3pPr marL="969376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>
                <a:solidFill>
                  <a:schemeClr val="bg1"/>
                </a:solidFill>
                <a:latin typeface="Avenir Roman" panose="02000503020000020003"/>
              </a:defRPr>
            </a:lvl3pPr>
            <a:lvl4pPr marL="1256598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>
                <a:solidFill>
                  <a:schemeClr val="bg1"/>
                </a:solidFill>
                <a:latin typeface="Avenir Roman" panose="02000503020000020003"/>
              </a:defRPr>
            </a:lvl4pPr>
            <a:lvl5pPr marL="1507918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>
                <a:solidFill>
                  <a:schemeClr val="bg1"/>
                </a:solidFill>
                <a:latin typeface="Avenir Roman" panose="02000503020000020003"/>
              </a:defRPr>
            </a:lvl5pPr>
            <a:lvl6pPr marL="2507811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6pPr>
            <a:lvl7pPr marL="2963776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7pPr>
            <a:lvl8pPr marL="3419742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8pPr>
            <a:lvl9pPr marL="3875707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9pPr>
          </a:lstStyle>
          <a:p>
            <a:r>
              <a:rPr lang="es-ES"/>
              <a:t>Delta </a:t>
            </a:r>
            <a:r>
              <a:rPr lang="es-ES" err="1"/>
              <a:t>Lab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4" y="365127"/>
            <a:ext cx="6987038" cy="1089100"/>
          </a:xfrm>
        </p:spPr>
        <p:txBody>
          <a:bodyPr>
            <a:noAutofit/>
          </a:bodyPr>
          <a:lstStyle/>
          <a:p>
            <a:r>
              <a:rPr lang="en-GB" sz="4500"/>
              <a:t>On Board Computing</a:t>
            </a:r>
            <a:br>
              <a:rPr lang="en-GB" sz="4500"/>
            </a:br>
            <a:r>
              <a:rPr lang="en-GB" sz="3200"/>
              <a:t>Specific Requirements</a:t>
            </a:r>
            <a:endParaRPr lang="en-GB" sz="45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4" y="1586429"/>
            <a:ext cx="10917159" cy="45905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/>
              <a:t>An ESP32-C3 must be implemented.</a:t>
            </a:r>
          </a:p>
          <a:p>
            <a:pPr marL="358775" indent="-358775"/>
            <a:r>
              <a:rPr lang="en-GB"/>
              <a:t>The microprocessor must be able to control sensors and actuators.</a:t>
            </a:r>
          </a:p>
          <a:p>
            <a:pPr marL="358775" indent="-358775"/>
            <a:r>
              <a:rPr lang="en-GB"/>
              <a:t>It should be able to control the deployment of the parachute mechanism.</a:t>
            </a:r>
          </a:p>
          <a:p>
            <a:pPr marL="358775" indent="-358775"/>
            <a:r>
              <a:rPr lang="en-GB"/>
              <a:t>It must control data send operations.</a:t>
            </a:r>
          </a:p>
          <a:p>
            <a:pPr marL="358775" indent="-358775"/>
            <a:endParaRPr lang="en-GB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717AAC-373D-175A-5A2C-E4D979DA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10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BDAF8DA-18D3-F1CE-D28B-037C46D4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CE3F7D0-C65D-F63E-DD0C-2EE6BEA89C8A}"/>
              </a:ext>
            </a:extLst>
          </p:cNvPr>
          <p:cNvSpPr txBox="1">
            <a:spLocks/>
          </p:cNvSpPr>
          <p:nvPr/>
        </p:nvSpPr>
        <p:spPr>
          <a:xfrm>
            <a:off x="9021170" y="460663"/>
            <a:ext cx="2992794" cy="170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359028" indent="-359028" algn="l" defTabSz="911931" rtl="0" eaLnBrk="1" latinLnBrk="0" hangingPunct="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Char char="q"/>
              <a:defRPr sz="2394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1pPr>
            <a:lvl2pPr marL="682153" indent="-287222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2pPr>
            <a:lvl3pPr marL="969376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3pPr>
            <a:lvl4pPr marL="125659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4pPr>
            <a:lvl5pPr marL="150791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5pPr>
            <a:lvl6pPr marL="2507811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3776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9742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5707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b="1">
                <a:solidFill>
                  <a:schemeClr val="accent1"/>
                </a:solidFill>
                <a:ea typeface="+mj-ea"/>
                <a:cs typeface="+mj-cs"/>
              </a:rPr>
              <a:t>Team Members</a:t>
            </a:r>
            <a:endParaRPr lang="en-GB" b="1"/>
          </a:p>
          <a:p>
            <a:pPr marL="323125" lvl="1" indent="0" algn="r">
              <a:buNone/>
            </a:pPr>
            <a:r>
              <a:rPr lang="en-GB"/>
              <a:t>Anthony Arguedas</a:t>
            </a:r>
          </a:p>
          <a:p>
            <a:pPr marL="323125" lvl="1" indent="0" algn="r">
              <a:buNone/>
            </a:pPr>
            <a:r>
              <a:rPr lang="en-GB"/>
              <a:t>Alexander Solís</a:t>
            </a:r>
          </a:p>
        </p:txBody>
      </p:sp>
      <p:pic>
        <p:nvPicPr>
          <p:cNvPr id="5122" name="Picture 2" descr="Seeed Studio XIAO ESP32C3 – Elektor">
            <a:extLst>
              <a:ext uri="{FF2B5EF4-FFF2-40B4-BE49-F238E27FC236}">
                <a16:creationId xmlns:a16="http://schemas.microsoft.com/office/drawing/2014/main" id="{603C7428-F478-E11F-667C-F7E3E97F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91" y="3295761"/>
            <a:ext cx="3101576" cy="310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982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4" y="365127"/>
            <a:ext cx="6987038" cy="894002"/>
          </a:xfrm>
        </p:spPr>
        <p:txBody>
          <a:bodyPr>
            <a:noAutofit/>
          </a:bodyPr>
          <a:lstStyle/>
          <a:p>
            <a:r>
              <a:rPr lang="en-GB" sz="4500"/>
              <a:t>Structures</a:t>
            </a:r>
            <a:br>
              <a:rPr lang="en-GB" sz="4500"/>
            </a:br>
            <a:r>
              <a:rPr lang="en-GB" sz="3200"/>
              <a:t>Specific Requirements</a:t>
            </a:r>
            <a:endParaRPr lang="en-GB" sz="45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4" y="1432193"/>
            <a:ext cx="10917159" cy="47447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 dirty="0"/>
              <a:t>It must provide mechanical supports to al modules.</a:t>
            </a:r>
          </a:p>
          <a:p>
            <a:pPr marL="358775" indent="-358775"/>
            <a:r>
              <a:rPr lang="en-GB" dirty="0"/>
              <a:t>It must resist vibrations.</a:t>
            </a:r>
          </a:p>
          <a:p>
            <a:pPr marL="358775" indent="-358775"/>
            <a:r>
              <a:rPr lang="en-GB" dirty="0"/>
              <a:t>It must resist the parachute deployment.</a:t>
            </a:r>
          </a:p>
          <a:p>
            <a:pPr marL="358775" indent="-358775"/>
            <a:r>
              <a:rPr lang="en-GB" dirty="0"/>
              <a:t>It must be the size of a 355 ml can.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717AAC-373D-175A-5A2C-E4D979DA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11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BDAF8DA-18D3-F1CE-D28B-037C46D4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CE3F7D0-C65D-F63E-DD0C-2EE6BEA89C8A}"/>
              </a:ext>
            </a:extLst>
          </p:cNvPr>
          <p:cNvSpPr txBox="1">
            <a:spLocks/>
          </p:cNvSpPr>
          <p:nvPr/>
        </p:nvSpPr>
        <p:spPr>
          <a:xfrm>
            <a:off x="9021170" y="460663"/>
            <a:ext cx="2992794" cy="170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359028" indent="-359028" algn="l" defTabSz="911931" rtl="0" eaLnBrk="1" latinLnBrk="0" hangingPunct="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Char char="q"/>
              <a:defRPr sz="2394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1pPr>
            <a:lvl2pPr marL="682153" indent="-287222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2pPr>
            <a:lvl3pPr marL="969376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3pPr>
            <a:lvl4pPr marL="125659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4pPr>
            <a:lvl5pPr marL="150791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5pPr>
            <a:lvl6pPr marL="2507811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3776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9742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5707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b="1">
                <a:solidFill>
                  <a:schemeClr val="accent1"/>
                </a:solidFill>
                <a:ea typeface="+mj-ea"/>
                <a:cs typeface="+mj-cs"/>
              </a:rPr>
              <a:t>Team Members</a:t>
            </a:r>
            <a:endParaRPr lang="en-GB" b="1"/>
          </a:p>
          <a:p>
            <a:pPr marL="323125" lvl="1" indent="0" algn="r">
              <a:buNone/>
            </a:pPr>
            <a:r>
              <a:rPr lang="en-GB"/>
              <a:t>Angie </a:t>
            </a:r>
            <a:r>
              <a:rPr lang="en-GB" err="1"/>
              <a:t>Cubillo</a:t>
            </a:r>
            <a:endParaRPr lang="en-GB"/>
          </a:p>
          <a:p>
            <a:pPr marL="323125" lvl="1" indent="0" algn="r">
              <a:buNone/>
            </a:pPr>
            <a:r>
              <a:rPr lang="en-GB"/>
              <a:t>Kaleb Granados</a:t>
            </a:r>
          </a:p>
          <a:p>
            <a:pPr marL="323125" lvl="1" indent="0" algn="r">
              <a:buNone/>
            </a:pPr>
            <a:r>
              <a:rPr lang="en-GB"/>
              <a:t>Catalina Madrigal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E29D36-EDC2-C791-261B-ED81F30E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47" y="3276599"/>
            <a:ext cx="5257219" cy="26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3" y="365127"/>
            <a:ext cx="7287289" cy="1022998"/>
          </a:xfrm>
        </p:spPr>
        <p:txBody>
          <a:bodyPr>
            <a:noAutofit/>
          </a:bodyPr>
          <a:lstStyle/>
          <a:p>
            <a:r>
              <a:rPr lang="en-GB" sz="4500"/>
              <a:t>Mechanisms</a:t>
            </a:r>
            <a:br>
              <a:rPr lang="en-GB" sz="4500"/>
            </a:br>
            <a:r>
              <a:rPr lang="en-GB" sz="3200"/>
              <a:t>Specific Requirements</a:t>
            </a:r>
            <a:endParaRPr lang="en-GB" sz="45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4" y="1520328"/>
            <a:ext cx="10917159" cy="46566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/>
              <a:t>It should ensure that the parachute opens correctly.</a:t>
            </a:r>
          </a:p>
          <a:p>
            <a:pPr marL="358775" indent="-358775"/>
            <a:r>
              <a:rPr lang="en-GB"/>
              <a:t>Air should be directed into the parachute for its opening.</a:t>
            </a:r>
          </a:p>
          <a:p>
            <a:pPr marL="358775" indent="-358775"/>
            <a:r>
              <a:rPr lang="en-GB"/>
              <a:t>It should be compact, light and small.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717AAC-373D-175A-5A2C-E4D979DA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12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BDAF8DA-18D3-F1CE-D28B-037C46D4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CE3F7D0-C65D-F63E-DD0C-2EE6BEA89C8A}"/>
              </a:ext>
            </a:extLst>
          </p:cNvPr>
          <p:cNvSpPr txBox="1">
            <a:spLocks/>
          </p:cNvSpPr>
          <p:nvPr/>
        </p:nvSpPr>
        <p:spPr>
          <a:xfrm>
            <a:off x="9021170" y="460663"/>
            <a:ext cx="2992794" cy="170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359028" indent="-359028" algn="l" defTabSz="911931" rtl="0" eaLnBrk="1" latinLnBrk="0" hangingPunct="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Char char="q"/>
              <a:defRPr sz="2394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1pPr>
            <a:lvl2pPr marL="682153" indent="-287222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2pPr>
            <a:lvl3pPr marL="969376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3pPr>
            <a:lvl4pPr marL="125659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4pPr>
            <a:lvl5pPr marL="150791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5pPr>
            <a:lvl6pPr marL="2507811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3776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9742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5707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b="1">
                <a:solidFill>
                  <a:schemeClr val="accent1"/>
                </a:solidFill>
                <a:ea typeface="+mj-ea"/>
                <a:cs typeface="+mj-cs"/>
              </a:rPr>
              <a:t>Team Members</a:t>
            </a:r>
            <a:endParaRPr lang="en-GB" b="1"/>
          </a:p>
          <a:p>
            <a:pPr marL="323125" lvl="1" indent="0" algn="r">
              <a:buNone/>
            </a:pPr>
            <a:r>
              <a:rPr lang="en-GB" err="1"/>
              <a:t>Josué</a:t>
            </a:r>
            <a:r>
              <a:rPr lang="en-GB"/>
              <a:t> </a:t>
            </a:r>
            <a:r>
              <a:rPr lang="en-GB" err="1"/>
              <a:t>Morera</a:t>
            </a:r>
            <a:endParaRPr lang="en-GB"/>
          </a:p>
          <a:p>
            <a:pPr marL="323125" lvl="1" indent="0" algn="r">
              <a:buNone/>
            </a:pPr>
            <a:r>
              <a:rPr lang="en-GB"/>
              <a:t>Angie </a:t>
            </a:r>
            <a:r>
              <a:rPr lang="en-GB" err="1"/>
              <a:t>Cubillo</a:t>
            </a:r>
            <a:endParaRPr lang="en-GB"/>
          </a:p>
          <a:p>
            <a:pPr marL="323125" lvl="1" indent="0" algn="r">
              <a:buNone/>
            </a:pPr>
            <a:r>
              <a:rPr lang="en-GB"/>
              <a:t>Catalina Madrigal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0F0B5F-F794-1D0E-C634-05A41BDB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49" y="2574809"/>
            <a:ext cx="1897323" cy="31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Minimum Success Criteria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 sz="2350"/>
              <a:t>To transmit and handling data through LoRa. </a:t>
            </a:r>
            <a:endParaRPr lang="es-ES"/>
          </a:p>
          <a:p>
            <a:pPr marL="358775" indent="-358775"/>
            <a:endParaRPr lang="en-GB" dirty="0"/>
          </a:p>
          <a:p>
            <a:pPr marL="358775" indent="-358775"/>
            <a:endParaRPr lang="en-GB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677075-6F95-0D9C-85D9-ED09CF5AF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13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BD72ADC-43DD-C98D-B40E-5903302F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pic>
        <p:nvPicPr>
          <p:cNvPr id="3" name="Imagen 2" descr="LORA | SF SYSTEM">
            <a:extLst>
              <a:ext uri="{FF2B5EF4-FFF2-40B4-BE49-F238E27FC236}">
                <a16:creationId xmlns:a16="http://schemas.microsoft.com/office/drawing/2014/main" id="{6517CF52-6108-DDBB-0DA8-A22AE87A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19" y="2057400"/>
            <a:ext cx="3360057" cy="33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4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Extra Success Criteria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 dirty="0"/>
              <a:t>To design a parachute system</a:t>
            </a:r>
          </a:p>
          <a:p>
            <a:pPr marL="358775" indent="-358775"/>
            <a:endParaRPr lang="en-GB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677075-6F95-0D9C-85D9-ED09CF5AF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14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BD72ADC-43DD-C98D-B40E-5903302F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pic>
        <p:nvPicPr>
          <p:cNvPr id="3" name="Imagen 2" descr="2. Parachute launch test using a Drone. | Download Scientific Diagram">
            <a:extLst>
              <a:ext uri="{FF2B5EF4-FFF2-40B4-BE49-F238E27FC236}">
                <a16:creationId xmlns:a16="http://schemas.microsoft.com/office/drawing/2014/main" id="{D74704E7-D5C0-EFEC-6400-EF56A8F6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915" y="1714198"/>
            <a:ext cx="4294262" cy="43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61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yping Fast Laptop GIF">
            <a:extLst>
              <a:ext uri="{FF2B5EF4-FFF2-40B4-BE49-F238E27FC236}">
                <a16:creationId xmlns:a16="http://schemas.microsoft.com/office/drawing/2014/main" id="{A6E27234-9F14-A3D7-72E3-7204C68D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9" cy="690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677075-6F95-0D9C-85D9-ED09CF5AF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15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FC43039-A13B-5A6D-3AF0-4D05CD656B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519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 defTabSz="91193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None/>
              <a:defRPr sz="100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682153" indent="-287222" defTabSz="91193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>
                <a:solidFill>
                  <a:schemeClr val="bg1"/>
                </a:solidFill>
                <a:latin typeface="Avenir Roman" panose="02000503020000020003"/>
              </a:defRPr>
            </a:lvl2pPr>
            <a:lvl3pPr marL="969376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>
                <a:solidFill>
                  <a:schemeClr val="bg1"/>
                </a:solidFill>
                <a:latin typeface="Avenir Roman" panose="02000503020000020003"/>
              </a:defRPr>
            </a:lvl3pPr>
            <a:lvl4pPr marL="1256598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>
                <a:solidFill>
                  <a:schemeClr val="bg1"/>
                </a:solidFill>
                <a:latin typeface="Avenir Roman" panose="02000503020000020003"/>
              </a:defRPr>
            </a:lvl4pPr>
            <a:lvl5pPr marL="1507918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>
                <a:solidFill>
                  <a:schemeClr val="bg1"/>
                </a:solidFill>
                <a:latin typeface="Avenir Roman" panose="02000503020000020003"/>
              </a:defRPr>
            </a:lvl5pPr>
            <a:lvl6pPr marL="2507811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6pPr>
            <a:lvl7pPr marL="2963776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7pPr>
            <a:lvl8pPr marL="3419742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8pPr>
            <a:lvl9pPr marL="3875707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9pPr>
          </a:lstStyle>
          <a:p>
            <a:r>
              <a:rPr lang="en-US"/>
              <a:t>Mission Can-Sat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1B4C17-64CF-93C6-F0B6-D4EDEB6CDCD5}"/>
              </a:ext>
            </a:extLst>
          </p:cNvPr>
          <p:cNvSpPr txBox="1">
            <a:spLocks/>
          </p:cNvSpPr>
          <p:nvPr/>
        </p:nvSpPr>
        <p:spPr>
          <a:xfrm>
            <a:off x="277906" y="6133497"/>
            <a:ext cx="11734800" cy="66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 defTabSz="91193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None/>
              <a:defRPr sz="4000" b="1">
                <a:solidFill>
                  <a:schemeClr val="bg1"/>
                </a:solidFill>
                <a:latin typeface="Avenir Roman" panose="02000503020000020003"/>
              </a:defRPr>
            </a:lvl1pPr>
            <a:lvl2pPr marL="682153" indent="-287222" defTabSz="91193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>
                <a:solidFill>
                  <a:schemeClr val="bg1"/>
                </a:solidFill>
                <a:latin typeface="Avenir Roman" panose="02000503020000020003"/>
              </a:defRPr>
            </a:lvl2pPr>
            <a:lvl3pPr marL="969376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>
                <a:solidFill>
                  <a:schemeClr val="bg1"/>
                </a:solidFill>
                <a:latin typeface="Avenir Roman" panose="02000503020000020003"/>
              </a:defRPr>
            </a:lvl3pPr>
            <a:lvl4pPr marL="1256598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>
                <a:solidFill>
                  <a:schemeClr val="bg1"/>
                </a:solidFill>
                <a:latin typeface="Avenir Roman" panose="02000503020000020003"/>
              </a:defRPr>
            </a:lvl4pPr>
            <a:lvl5pPr marL="1507918" indent="-227983" defTabSz="91193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>
                <a:solidFill>
                  <a:schemeClr val="bg1"/>
                </a:solidFill>
                <a:latin typeface="Avenir Roman" panose="02000503020000020003"/>
              </a:defRPr>
            </a:lvl5pPr>
            <a:lvl6pPr marL="2507811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6pPr>
            <a:lvl7pPr marL="2963776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7pPr>
            <a:lvl8pPr marL="3419742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8pPr>
            <a:lvl9pPr marL="3875707" indent="-227983" defTabSz="9119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/>
            </a:lvl9pPr>
          </a:lstStyle>
          <a:p>
            <a:r>
              <a:rPr lang="es-ES" err="1"/>
              <a:t>Lets</a:t>
            </a:r>
            <a:r>
              <a:rPr lang="es-ES"/>
              <a:t> </a:t>
            </a:r>
            <a:r>
              <a:rPr lang="es-ES" err="1"/>
              <a:t>get</a:t>
            </a:r>
            <a:r>
              <a:rPr lang="es-ES"/>
              <a:t> </a:t>
            </a:r>
            <a:r>
              <a:rPr lang="es-ES" err="1"/>
              <a:t>down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work</a:t>
            </a:r>
            <a:r>
              <a:rPr lang="es-ES"/>
              <a:t>! :)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3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 of Contents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 sz="2350"/>
              <a:t>General requirements</a:t>
            </a:r>
          </a:p>
          <a:p>
            <a:pPr marL="358775" indent="-358775"/>
            <a:r>
              <a:rPr lang="en-GB" sz="2350"/>
              <a:t>Mission Objective</a:t>
            </a:r>
          </a:p>
          <a:p>
            <a:pPr marL="358775" indent="-358775"/>
            <a:r>
              <a:rPr lang="en-GB" sz="2350"/>
              <a:t>Concept of Operation</a:t>
            </a:r>
          </a:p>
          <a:p>
            <a:pPr marL="358775" indent="-358775"/>
            <a:r>
              <a:rPr lang="en-GB" sz="2350"/>
              <a:t>Specific requirements</a:t>
            </a:r>
          </a:p>
          <a:p>
            <a:pPr marL="681900" lvl="1" indent="-358775"/>
            <a:r>
              <a:rPr lang="en-GB" sz="1951"/>
              <a:t>Navigation</a:t>
            </a:r>
          </a:p>
          <a:p>
            <a:pPr marL="681900" lvl="1" indent="-358775"/>
            <a:r>
              <a:rPr lang="en-GB" sz="1951"/>
              <a:t>OBC</a:t>
            </a:r>
          </a:p>
          <a:p>
            <a:pPr marL="681900" lvl="1" indent="-358775"/>
            <a:r>
              <a:rPr lang="en-GB" sz="1951"/>
              <a:t>Comms</a:t>
            </a:r>
          </a:p>
          <a:p>
            <a:pPr marL="681900" lvl="1" indent="-358775"/>
            <a:r>
              <a:rPr lang="en-GB" sz="1951"/>
              <a:t>Structure</a:t>
            </a:r>
          </a:p>
          <a:p>
            <a:pPr marL="681900" lvl="1" indent="-358775"/>
            <a:r>
              <a:rPr lang="en-GB" sz="1951"/>
              <a:t>Mechanism</a:t>
            </a:r>
          </a:p>
          <a:p>
            <a:pPr marL="681900" lvl="1" indent="-358775"/>
            <a:r>
              <a:rPr lang="en-GB" sz="1951"/>
              <a:t>Ambient Monitoring</a:t>
            </a:r>
          </a:p>
          <a:p>
            <a:pPr marL="681900" lvl="1" indent="-358775"/>
            <a:r>
              <a:rPr lang="en-GB" sz="1951"/>
              <a:t>Power</a:t>
            </a:r>
          </a:p>
          <a:p>
            <a:pPr marL="358775" indent="-358775"/>
            <a:r>
              <a:rPr lang="en-GB" sz="2350"/>
              <a:t>Key Performance Parameters</a:t>
            </a:r>
            <a:endParaRPr lang="en-GB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61F22E6-C4C1-EDB5-F021-DAB60148D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t>2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5F637F2-0D65-B472-D7C9-036CD81E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015" y="1712709"/>
            <a:ext cx="3485488" cy="40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500"/>
              <a:t>General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 sz="2350"/>
              <a:t>Stakeholders:</a:t>
            </a:r>
          </a:p>
          <a:p>
            <a:pPr marL="681900" lvl="1" indent="-358775"/>
            <a:r>
              <a:rPr lang="en-GB"/>
              <a:t>Juan José Rojas Hernandez – Delta Lab</a:t>
            </a:r>
          </a:p>
          <a:p>
            <a:pPr marL="681900" lvl="1" indent="-358775"/>
            <a:r>
              <a:rPr lang="en-GB"/>
              <a:t>Centro de </a:t>
            </a:r>
            <a:r>
              <a:rPr lang="en-GB" err="1"/>
              <a:t>Innovación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Ciencias</a:t>
            </a:r>
            <a:r>
              <a:rPr lang="en-GB"/>
              <a:t> </a:t>
            </a:r>
            <a:r>
              <a:rPr lang="en-GB" err="1"/>
              <a:t>Espaciales</a:t>
            </a:r>
            <a:r>
              <a:rPr lang="en-GB"/>
              <a:t> de Panamá (CENACEP)</a:t>
            </a:r>
          </a:p>
          <a:p>
            <a:pPr marL="358775" indent="-358775"/>
            <a:r>
              <a:rPr lang="en-GB"/>
              <a:t>Duration of the workshop: 24 hours / 3 days.</a:t>
            </a:r>
          </a:p>
          <a:p>
            <a:pPr marL="358775" indent="-358775"/>
            <a:r>
              <a:rPr lang="en-GB"/>
              <a:t>Assistants would be divided into 4 groups of 5 people each.</a:t>
            </a:r>
          </a:p>
          <a:p>
            <a:pPr marL="358775" indent="-358775"/>
            <a:r>
              <a:rPr lang="en-GB"/>
              <a:t>There would be a Delta facilitator per group.</a:t>
            </a:r>
          </a:p>
          <a:p>
            <a:pPr marL="358775" indent="-358775"/>
            <a:r>
              <a:rPr lang="en-GB"/>
              <a:t>A guide document must be delivered.</a:t>
            </a:r>
          </a:p>
          <a:p>
            <a:pPr marL="358775" indent="-358775"/>
            <a:r>
              <a:rPr lang="en-GB"/>
              <a:t>The workshop would be divided into 10 units.</a:t>
            </a:r>
          </a:p>
          <a:p>
            <a:pPr marL="358775" indent="-358775"/>
            <a:r>
              <a:rPr lang="en-GB"/>
              <a:t>Each unit would have its own presentation.</a:t>
            </a:r>
          </a:p>
          <a:p>
            <a:pPr marL="358775" indent="-358775"/>
            <a:r>
              <a:rPr lang="en-GB"/>
              <a:t>Each group requires the materials listed in the material list.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717AAC-373D-175A-5A2C-E4D979DA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3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BDAF8DA-18D3-F1CE-D28B-037C46D4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pic>
        <p:nvPicPr>
          <p:cNvPr id="2050" name="Picture 2" descr="Tienda – CENACEP Centro de Innovación en Ciencias Espaciales de Panamá">
            <a:extLst>
              <a:ext uri="{FF2B5EF4-FFF2-40B4-BE49-F238E27FC236}">
                <a16:creationId xmlns:a16="http://schemas.microsoft.com/office/drawing/2014/main" id="{A1C08213-65B7-D9A9-C6A0-D76FB4EF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941" y="1255594"/>
            <a:ext cx="4204986" cy="420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52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500"/>
              <a:t>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4" y="1073021"/>
            <a:ext cx="10917159" cy="89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 sz="2350"/>
              <a:t>To generate a technical workshop for the creation of basic Can Sats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B94FEF-CD1F-DFED-5C87-768B78B5A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4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C154B18-A11C-93AE-4396-6D4943E1F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620A194E-AAD5-9B3E-42D0-714B70C23D2E}"/>
              </a:ext>
            </a:extLst>
          </p:cNvPr>
          <p:cNvSpPr txBox="1">
            <a:spLocks/>
          </p:cNvSpPr>
          <p:nvPr/>
        </p:nvSpPr>
        <p:spPr>
          <a:xfrm>
            <a:off x="437344" y="2098781"/>
            <a:ext cx="10917159" cy="437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19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1" b="1" kern="1200">
                <a:solidFill>
                  <a:schemeClr val="accent1"/>
                </a:solidFill>
                <a:latin typeface="Avenir Roman" panose="02000503020000020003"/>
                <a:ea typeface="+mj-ea"/>
                <a:cs typeface="+mj-cs"/>
              </a:defRPr>
            </a:lvl1pPr>
          </a:lstStyle>
          <a:p>
            <a:r>
              <a:rPr lang="en-GB"/>
              <a:t>Timeline NASA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672303-DC6A-E254-ED53-43C13E648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22" y="2687600"/>
            <a:ext cx="7040955" cy="38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2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500"/>
              <a:t>Architecture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677075-6F95-0D9C-85D9-ED09CF5AF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5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356E148-C899-E0C4-BBF5-CFF9AE041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pic>
        <p:nvPicPr>
          <p:cNvPr id="8" name="Picture 7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9D03A1C6-89EF-3D37-AEB7-807B26BE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487" y="758703"/>
            <a:ext cx="13942974" cy="57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9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4" y="365127"/>
            <a:ext cx="6987038" cy="1000965"/>
          </a:xfrm>
        </p:spPr>
        <p:txBody>
          <a:bodyPr>
            <a:noAutofit/>
          </a:bodyPr>
          <a:lstStyle/>
          <a:p>
            <a:r>
              <a:rPr lang="en-GB" sz="4500"/>
              <a:t>Electrical Power System</a:t>
            </a:r>
            <a:br>
              <a:rPr lang="en-GB" sz="4500"/>
            </a:br>
            <a:r>
              <a:rPr lang="en-GB" sz="3200"/>
              <a:t>Specific Requirements</a:t>
            </a:r>
            <a:endParaRPr lang="en-GB" sz="45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4" y="1545479"/>
            <a:ext cx="10917159" cy="4631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/>
              <a:t>It must be rechargeable.</a:t>
            </a:r>
          </a:p>
          <a:p>
            <a:pPr marL="358775" indent="-358775"/>
            <a:r>
              <a:rPr lang="en-GB"/>
              <a:t>It must count with a 5V and a 3.3V regulator</a:t>
            </a:r>
          </a:p>
          <a:p>
            <a:pPr marL="358775" indent="-358775"/>
            <a:r>
              <a:rPr lang="en-GB"/>
              <a:t>It should have a solar panel.</a:t>
            </a:r>
          </a:p>
          <a:p>
            <a:pPr marL="358775" indent="-358775"/>
            <a:r>
              <a:rPr lang="en-GB"/>
              <a:t>It must be powered by a Lithium-Ion battery.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717AAC-373D-175A-5A2C-E4D979DA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6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BDAF8DA-18D3-F1CE-D28B-037C46D4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CE3F7D0-C65D-F63E-DD0C-2EE6BEA89C8A}"/>
              </a:ext>
            </a:extLst>
          </p:cNvPr>
          <p:cNvSpPr txBox="1">
            <a:spLocks/>
          </p:cNvSpPr>
          <p:nvPr/>
        </p:nvSpPr>
        <p:spPr>
          <a:xfrm>
            <a:off x="9021170" y="460663"/>
            <a:ext cx="2992794" cy="170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359028" indent="-359028" algn="l" defTabSz="911931" rtl="0" eaLnBrk="1" latinLnBrk="0" hangingPunct="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Char char="q"/>
              <a:defRPr sz="2394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1pPr>
            <a:lvl2pPr marL="682153" indent="-287222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2pPr>
            <a:lvl3pPr marL="969376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3pPr>
            <a:lvl4pPr marL="125659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4pPr>
            <a:lvl5pPr marL="150791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5pPr>
            <a:lvl6pPr marL="2507811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3776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9742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5707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b="1" dirty="0">
                <a:solidFill>
                  <a:schemeClr val="accent1"/>
                </a:solidFill>
                <a:ea typeface="+mj-ea"/>
                <a:cs typeface="+mj-cs"/>
              </a:rPr>
              <a:t>Team Members</a:t>
            </a:r>
            <a:endParaRPr lang="en-GB" b="1" dirty="0">
              <a:solidFill>
                <a:schemeClr val="accent1"/>
              </a:solidFill>
            </a:endParaRPr>
          </a:p>
          <a:p>
            <a:pPr marL="322580" lvl="1" indent="0" algn="r">
              <a:buNone/>
            </a:pPr>
            <a:r>
              <a:rPr lang="en-GB" sz="1950" dirty="0"/>
              <a:t>Daniela Orozco</a:t>
            </a:r>
          </a:p>
          <a:p>
            <a:pPr marL="322580" lvl="1" indent="0" algn="r">
              <a:buNone/>
            </a:pPr>
            <a:r>
              <a:rPr lang="en-GB" sz="1950" dirty="0"/>
              <a:t>María José Angulo</a:t>
            </a:r>
          </a:p>
          <a:p>
            <a:pPr marL="322580" lvl="1" indent="0" algn="r">
              <a:buNone/>
            </a:pPr>
            <a:r>
              <a:rPr lang="en-GB" sz="1950" dirty="0"/>
              <a:t>Alejandro Bustamante</a:t>
            </a:r>
          </a:p>
          <a:p>
            <a:pPr marL="322580" lvl="1" indent="0" algn="r">
              <a:buNone/>
            </a:pPr>
            <a:r>
              <a:rPr lang="en-GB" sz="1950" dirty="0"/>
              <a:t>Josue Morera</a:t>
            </a:r>
          </a:p>
        </p:txBody>
      </p:sp>
      <p:pic>
        <p:nvPicPr>
          <p:cNvPr id="3074" name="Picture 2" descr="Lithium Ion Polymer Battery with Short Cable - 3.7V 420mAh : ID 4236 :  Adafruit Industries, Unique &amp; fun DIY electronics and kits">
            <a:extLst>
              <a:ext uri="{FF2B5EF4-FFF2-40B4-BE49-F238E27FC236}">
                <a16:creationId xmlns:a16="http://schemas.microsoft.com/office/drawing/2014/main" id="{F26BB61A-2A11-25C9-C5FD-A5374859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23" y="2747964"/>
            <a:ext cx="45688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35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4" y="365127"/>
            <a:ext cx="8173524" cy="1100116"/>
          </a:xfrm>
        </p:spPr>
        <p:txBody>
          <a:bodyPr>
            <a:noAutofit/>
          </a:bodyPr>
          <a:lstStyle/>
          <a:p>
            <a:r>
              <a:rPr lang="en-GB" sz="4500"/>
              <a:t>Position and Orientation System</a:t>
            </a:r>
            <a:br>
              <a:rPr lang="en-GB" sz="4500"/>
            </a:br>
            <a:r>
              <a:rPr lang="en-GB" sz="3200"/>
              <a:t>Specific Requirements</a:t>
            </a:r>
            <a:endParaRPr lang="en-GB" sz="45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4" y="1608463"/>
            <a:ext cx="10917159" cy="45685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/>
              <a:t>It must provide IMU information:</a:t>
            </a:r>
          </a:p>
          <a:p>
            <a:pPr marL="681900" lvl="1" indent="-358775"/>
            <a:r>
              <a:rPr lang="en-GB"/>
              <a:t>Position</a:t>
            </a:r>
          </a:p>
          <a:p>
            <a:pPr marL="681900" lvl="1" indent="-358775"/>
            <a:r>
              <a:rPr lang="en-GB"/>
              <a:t>Orientation</a:t>
            </a:r>
          </a:p>
          <a:p>
            <a:pPr marL="681900" lvl="1" indent="-358775"/>
            <a:r>
              <a:rPr lang="en-GB"/>
              <a:t>Rotation</a:t>
            </a:r>
          </a:p>
          <a:p>
            <a:pPr marL="681900" lvl="1" indent="-358775"/>
            <a:r>
              <a:rPr lang="en-GB"/>
              <a:t>Velocity</a:t>
            </a:r>
          </a:p>
          <a:p>
            <a:pPr marL="681900" lvl="1" indent="-358775"/>
            <a:r>
              <a:rPr lang="en-GB"/>
              <a:t>Acceleration</a:t>
            </a:r>
          </a:p>
          <a:p>
            <a:pPr marL="681900" lvl="1" indent="-358775"/>
            <a:r>
              <a:rPr lang="en-GB"/>
              <a:t>Gravitational forces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717AAC-373D-175A-5A2C-E4D979DA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7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BDAF8DA-18D3-F1CE-D28B-037C46D4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CE3F7D0-C65D-F63E-DD0C-2EE6BEA89C8A}"/>
              </a:ext>
            </a:extLst>
          </p:cNvPr>
          <p:cNvSpPr txBox="1">
            <a:spLocks/>
          </p:cNvSpPr>
          <p:nvPr/>
        </p:nvSpPr>
        <p:spPr>
          <a:xfrm>
            <a:off x="9021170" y="460663"/>
            <a:ext cx="2992794" cy="170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359028" indent="-359028" algn="l" defTabSz="911931" rtl="0" eaLnBrk="1" latinLnBrk="0" hangingPunct="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Char char="q"/>
              <a:defRPr sz="2394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1pPr>
            <a:lvl2pPr marL="682153" indent="-287222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2pPr>
            <a:lvl3pPr marL="969376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3pPr>
            <a:lvl4pPr marL="125659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4pPr>
            <a:lvl5pPr marL="150791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5pPr>
            <a:lvl6pPr marL="2507811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3776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9742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5707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b="1">
                <a:solidFill>
                  <a:schemeClr val="accent1"/>
                </a:solidFill>
                <a:ea typeface="+mj-ea"/>
                <a:cs typeface="+mj-cs"/>
              </a:rPr>
              <a:t>Team Members</a:t>
            </a:r>
            <a:endParaRPr lang="en-GB" b="1"/>
          </a:p>
          <a:p>
            <a:pPr marL="323125" lvl="1" indent="0" algn="r">
              <a:buNone/>
            </a:pPr>
            <a:r>
              <a:rPr lang="en-GB"/>
              <a:t>Kaleb Granados</a:t>
            </a:r>
          </a:p>
          <a:p>
            <a:pPr marL="323125" lvl="1" indent="0" algn="r">
              <a:buNone/>
            </a:pPr>
            <a:r>
              <a:rPr lang="en-GB"/>
              <a:t>Joseph Muñoz</a:t>
            </a:r>
          </a:p>
        </p:txBody>
      </p:sp>
      <p:pic>
        <p:nvPicPr>
          <p:cNvPr id="7170" name="Picture 2" descr="IMU (MPU-6050) Gyroscope + Accelerometer Sensor Module | Makers Electronics">
            <a:extLst>
              <a:ext uri="{FF2B5EF4-FFF2-40B4-BE49-F238E27FC236}">
                <a16:creationId xmlns:a16="http://schemas.microsoft.com/office/drawing/2014/main" id="{C27BDF4D-F9A1-7CAB-C440-3D5D016A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57" y="2758504"/>
            <a:ext cx="3734369" cy="373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0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4" y="365127"/>
            <a:ext cx="9061498" cy="1122150"/>
          </a:xfrm>
        </p:spPr>
        <p:txBody>
          <a:bodyPr>
            <a:noAutofit/>
          </a:bodyPr>
          <a:lstStyle/>
          <a:p>
            <a:r>
              <a:rPr lang="en-GB" sz="4500"/>
              <a:t>Sensor System</a:t>
            </a:r>
            <a:br>
              <a:rPr lang="en-GB" sz="4500"/>
            </a:br>
            <a:r>
              <a:rPr lang="en-GB" sz="3200"/>
              <a:t>Specific Requirements</a:t>
            </a:r>
            <a:endParaRPr lang="en-GB" sz="45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717AAC-373D-175A-5A2C-E4D979DA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8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BDAF8DA-18D3-F1CE-D28B-037C46D4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CE3F7D0-C65D-F63E-DD0C-2EE6BEA89C8A}"/>
              </a:ext>
            </a:extLst>
          </p:cNvPr>
          <p:cNvSpPr txBox="1">
            <a:spLocks/>
          </p:cNvSpPr>
          <p:nvPr/>
        </p:nvSpPr>
        <p:spPr>
          <a:xfrm>
            <a:off x="9021170" y="460663"/>
            <a:ext cx="2992794" cy="170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359028" indent="-359028" algn="l" defTabSz="911931" rtl="0" eaLnBrk="1" latinLnBrk="0" hangingPunct="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Char char="q"/>
              <a:defRPr sz="2394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1pPr>
            <a:lvl2pPr marL="682153" indent="-287222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2pPr>
            <a:lvl3pPr marL="969376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3pPr>
            <a:lvl4pPr marL="125659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4pPr>
            <a:lvl5pPr marL="150791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5pPr>
            <a:lvl6pPr marL="2507811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3776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9742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5707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b="1" dirty="0">
                <a:solidFill>
                  <a:schemeClr val="accent1"/>
                </a:solidFill>
                <a:ea typeface="+mj-ea"/>
                <a:cs typeface="+mj-cs"/>
              </a:rPr>
              <a:t>Team Members</a:t>
            </a:r>
            <a:endParaRPr lang="en-GB" b="1" dirty="0">
              <a:solidFill>
                <a:schemeClr val="accent1"/>
              </a:solidFill>
            </a:endParaRPr>
          </a:p>
          <a:p>
            <a:pPr marL="322580" lvl="1" indent="0" algn="r">
              <a:buNone/>
            </a:pPr>
            <a:r>
              <a:rPr lang="en-GB" sz="1950" dirty="0"/>
              <a:t>Joseph Muñoz</a:t>
            </a:r>
          </a:p>
          <a:p>
            <a:pPr marL="322580" lvl="1" indent="0" algn="r">
              <a:buNone/>
            </a:pPr>
            <a:r>
              <a:rPr lang="en-GB" sz="1950" dirty="0"/>
              <a:t>Nicole Prado</a:t>
            </a:r>
          </a:p>
          <a:p>
            <a:pPr marL="322580" lvl="1" indent="0" algn="r">
              <a:buNone/>
            </a:pPr>
            <a:r>
              <a:rPr lang="en-GB" sz="1950" dirty="0"/>
              <a:t>Daniela Orozco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E0FCB22-BEB4-D070-F918-98A3A922F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4" y="1487277"/>
            <a:ext cx="10917159" cy="4689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/>
              <a:t>It must provide the next information:</a:t>
            </a:r>
          </a:p>
          <a:p>
            <a:pPr marL="681900" lvl="1" indent="-358775"/>
            <a:r>
              <a:rPr lang="en-GB"/>
              <a:t>Humidity</a:t>
            </a:r>
          </a:p>
          <a:p>
            <a:pPr marL="681900" lvl="1" indent="-358775"/>
            <a:r>
              <a:rPr lang="en-GB"/>
              <a:t>Temperature</a:t>
            </a:r>
          </a:p>
          <a:p>
            <a:pPr marL="681900" lvl="1" indent="-358775"/>
            <a:r>
              <a:rPr lang="en-GB"/>
              <a:t>Pressure - Altitude</a:t>
            </a:r>
          </a:p>
          <a:p>
            <a:pPr marL="681900" lvl="1" indent="-358775"/>
            <a:r>
              <a:rPr lang="en-GB"/>
              <a:t>Voltage</a:t>
            </a:r>
          </a:p>
          <a:p>
            <a:pPr marL="681900" lvl="1" indent="-358775"/>
            <a:r>
              <a:rPr lang="en-GB"/>
              <a:t>Current</a:t>
            </a:r>
          </a:p>
        </p:txBody>
      </p:sp>
      <p:pic>
        <p:nvPicPr>
          <p:cNvPr id="4098" name="Picture 2" descr="Dht 11 Temperature Humidity Sensor Module, For DEMO AND EDUCATION, 5V at Rs  130 in Coimbatore">
            <a:extLst>
              <a:ext uri="{FF2B5EF4-FFF2-40B4-BE49-F238E27FC236}">
                <a16:creationId xmlns:a16="http://schemas.microsoft.com/office/drawing/2014/main" id="{9512FF42-704B-7A6F-D78F-92828826B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11" y="2864254"/>
            <a:ext cx="3312710" cy="331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48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78950-1502-9D40-E10B-0CAB8771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4" y="365127"/>
            <a:ext cx="6987038" cy="1000965"/>
          </a:xfrm>
        </p:spPr>
        <p:txBody>
          <a:bodyPr>
            <a:noAutofit/>
          </a:bodyPr>
          <a:lstStyle/>
          <a:p>
            <a:r>
              <a:rPr lang="en-GB" sz="4500"/>
              <a:t>Communication System</a:t>
            </a:r>
            <a:br>
              <a:rPr lang="en-GB" sz="4500"/>
            </a:br>
            <a:r>
              <a:rPr lang="en-GB" sz="3200"/>
              <a:t>Specific Requirements</a:t>
            </a:r>
            <a:endParaRPr lang="en-GB" sz="45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28EB5-2F9B-0F48-3297-EC436229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4" y="1455785"/>
            <a:ext cx="10917159" cy="4721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8775" indent="-358775"/>
            <a:r>
              <a:rPr lang="en-GB"/>
              <a:t>Each Can-Sat needs to have a LoRa radio for communication.</a:t>
            </a:r>
          </a:p>
          <a:p>
            <a:pPr marL="358775" indent="-358775"/>
            <a:r>
              <a:rPr lang="en-GB"/>
              <a:t>There must be a LoRa receiver on ground.</a:t>
            </a:r>
          </a:p>
          <a:p>
            <a:pPr marL="358775" indent="-358775"/>
            <a:r>
              <a:rPr lang="en-GB"/>
              <a:t>All telemetry must be codified before its send.</a:t>
            </a:r>
          </a:p>
          <a:p>
            <a:pPr marL="358775" indent="-358775"/>
            <a:r>
              <a:rPr lang="en-GB"/>
              <a:t>The receiver must be able to decode the received messages.</a:t>
            </a:r>
          </a:p>
          <a:p>
            <a:pPr marL="358775" indent="-358775"/>
            <a:r>
              <a:rPr lang="en-GB"/>
              <a:t>The data should be plotted online.*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717AAC-373D-175A-5A2C-E4D979DA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fld id="{9FC8A232-7C49-471A-95E1-0D1E739F4592}" type="slidenum">
              <a:rPr lang="en-GB" b="1" smtClean="0">
                <a:solidFill>
                  <a:schemeClr val="tx1"/>
                </a:solidFill>
                <a:latin typeface="Avenir Roman" panose="02000503020000020003"/>
              </a:rPr>
              <a:pPr/>
              <a:t>9</a:t>
            </a:fld>
            <a:endParaRPr lang="en-GB" b="1">
              <a:solidFill>
                <a:schemeClr val="tx1"/>
              </a:solidFill>
              <a:latin typeface="Avenir Roman" panose="02000503020000020003"/>
            </a:endParaRPr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BDAF8DA-18D3-F1CE-D28B-037C46D4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" y="5688642"/>
            <a:ext cx="765183" cy="89400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CE3F7D0-C65D-F63E-DD0C-2EE6BEA89C8A}"/>
              </a:ext>
            </a:extLst>
          </p:cNvPr>
          <p:cNvSpPr txBox="1">
            <a:spLocks/>
          </p:cNvSpPr>
          <p:nvPr/>
        </p:nvSpPr>
        <p:spPr>
          <a:xfrm>
            <a:off x="9021170" y="460663"/>
            <a:ext cx="2992794" cy="170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359028" indent="-359028" algn="l" defTabSz="911931" rtl="0" eaLnBrk="1" latinLnBrk="0" hangingPunct="1">
              <a:lnSpc>
                <a:spcPct val="100000"/>
              </a:lnSpc>
              <a:spcBef>
                <a:spcPts val="997"/>
              </a:spcBef>
              <a:buClr>
                <a:schemeClr val="accent4"/>
              </a:buClr>
              <a:buSzPct val="90000"/>
              <a:buFont typeface="Wingdings" panose="05000000000000000000" pitchFamily="2" charset="2"/>
              <a:buChar char="q"/>
              <a:defRPr sz="2394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1pPr>
            <a:lvl2pPr marL="682153" indent="-287222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q"/>
              <a:defRPr sz="19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2pPr>
            <a:lvl3pPr marL="969376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q"/>
              <a:defRPr sz="1795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3pPr>
            <a:lvl4pPr marL="125659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sz="1596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4pPr>
            <a:lvl5pPr marL="1507918" indent="-227983" algn="l" defTabSz="911931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5"/>
              </a:buClr>
              <a:buFont typeface="Wingdings" panose="05000000000000000000" pitchFamily="2" charset="2"/>
              <a:buChar char="q"/>
              <a:defRPr sz="1197" kern="1200">
                <a:solidFill>
                  <a:schemeClr val="tx1"/>
                </a:solidFill>
                <a:latin typeface="Avenir Roman" panose="02000503020000020003"/>
                <a:ea typeface="+mn-ea"/>
                <a:cs typeface="+mn-cs"/>
              </a:defRPr>
            </a:lvl5pPr>
            <a:lvl6pPr marL="2507811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3776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9742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5707" indent="-227983" algn="l" defTabSz="91193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b="1">
                <a:solidFill>
                  <a:schemeClr val="accent1"/>
                </a:solidFill>
                <a:ea typeface="+mj-ea"/>
                <a:cs typeface="+mj-cs"/>
              </a:rPr>
              <a:t>Team Members</a:t>
            </a:r>
            <a:endParaRPr lang="en-GB" b="1"/>
          </a:p>
          <a:p>
            <a:pPr marL="323125" lvl="1" indent="0" algn="r">
              <a:buNone/>
            </a:pPr>
            <a:r>
              <a:rPr lang="en-GB"/>
              <a:t>Nicole Prado</a:t>
            </a:r>
          </a:p>
          <a:p>
            <a:pPr marL="323125" lvl="1" indent="0" algn="r">
              <a:buNone/>
            </a:pPr>
            <a:r>
              <a:rPr lang="en-GB"/>
              <a:t>Anthony Arguedas</a:t>
            </a:r>
          </a:p>
          <a:p>
            <a:pPr marL="323125" lvl="1" indent="0" algn="r">
              <a:buNone/>
            </a:pPr>
            <a:r>
              <a:rPr lang="en-GB"/>
              <a:t>Alexander Solís</a:t>
            </a:r>
          </a:p>
        </p:txBody>
      </p:sp>
      <p:pic>
        <p:nvPicPr>
          <p:cNvPr id="6146" name="Picture 2" descr="La tecnología LoRa y su importancia en IoT - Tu fuente experta en IoT">
            <a:extLst>
              <a:ext uri="{FF2B5EF4-FFF2-40B4-BE49-F238E27FC236}">
                <a16:creationId xmlns:a16="http://schemas.microsoft.com/office/drawing/2014/main" id="{85B367AA-B0EE-1615-1734-2970BAAF4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5398"/>
            <a:ext cx="4732283" cy="274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1972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OSA THEME">
      <a:dk1>
        <a:srgbClr val="3A3B40"/>
      </a:dk1>
      <a:lt1>
        <a:srgbClr val="F8F7F5"/>
      </a:lt1>
      <a:dk2>
        <a:srgbClr val="61B1B9"/>
      </a:dk2>
      <a:lt2>
        <a:srgbClr val="9ECCD2"/>
      </a:lt2>
      <a:accent1>
        <a:srgbClr val="61B1B9"/>
      </a:accent1>
      <a:accent2>
        <a:srgbClr val="765D91"/>
      </a:accent2>
      <a:accent3>
        <a:srgbClr val="EAB818"/>
      </a:accent3>
      <a:accent4>
        <a:srgbClr val="1E738A"/>
      </a:accent4>
      <a:accent5>
        <a:srgbClr val="D4CF1C"/>
      </a:accent5>
      <a:accent6>
        <a:srgbClr val="DF9B1B"/>
      </a:accent6>
      <a:hlink>
        <a:srgbClr val="BF526C"/>
      </a:hlink>
      <a:folHlink>
        <a:srgbClr val="C2BD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OSA Template Colours and Slidemaster.potx" id="{765B1441-B121-4067-8D49-4128A5A3343E}" vid="{AB8CEBA3-2D17-4C84-B22E-C0930B35AEF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902af1b-0031-4de7-bc0b-e794383bcbea">
      <UserInfo>
        <DisplayName>Isabel ZETINA</DisplayName>
        <AccountId>5066</AccountId>
        <AccountType/>
      </UserInfo>
    </SharedWithUsers>
    <_activity xmlns="4e061f11-7faf-49a4-a8de-5b9c3d50297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849A187ABC134BA952ABA7428EF9EE" ma:contentTypeVersion="18" ma:contentTypeDescription="Crear nuevo documento." ma:contentTypeScope="" ma:versionID="c1e9333e9bbc024124966ff7876c86bd">
  <xsd:schema xmlns:xsd="http://www.w3.org/2001/XMLSchema" xmlns:xs="http://www.w3.org/2001/XMLSchema" xmlns:p="http://schemas.microsoft.com/office/2006/metadata/properties" xmlns:ns3="4e061f11-7faf-49a4-a8de-5b9c3d502971" xmlns:ns4="2902af1b-0031-4de7-bc0b-e794383bcbea" targetNamespace="http://schemas.microsoft.com/office/2006/metadata/properties" ma:root="true" ma:fieldsID="fc0009aa2ee54e8461fc25879b5066fc" ns3:_="" ns4:_="">
    <xsd:import namespace="4e061f11-7faf-49a4-a8de-5b9c3d502971"/>
    <xsd:import namespace="2902af1b-0031-4de7-bc0b-e794383bcbe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061f11-7faf-49a4-a8de-5b9c3d502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2af1b-0031-4de7-bc0b-e794383bcbea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798759-2EE1-40D4-96DC-0676EF57049F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2902af1b-0031-4de7-bc0b-e794383bcbea"/>
    <ds:schemaRef ds:uri="http://schemas.openxmlformats.org/package/2006/metadata/core-properties"/>
    <ds:schemaRef ds:uri="http://www.w3.org/XML/1998/namespace"/>
    <ds:schemaRef ds:uri="4e061f11-7faf-49a4-a8de-5b9c3d502971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347DF90-1AB1-4F5B-905D-DF8BD70B46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24B15-F908-4478-809F-2BC2EB1634B3}">
  <ds:schemaRefs>
    <ds:schemaRef ds:uri="2902af1b-0031-4de7-bc0b-e794383bcbea"/>
    <ds:schemaRef ds:uri="4e061f11-7faf-49a4-a8de-5b9c3d5029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Interim Template_OOSA 2018</Template>
  <TotalTime>0</TotalTime>
  <Words>466</Words>
  <Application>Microsoft Office PowerPoint</Application>
  <PresentationFormat>Panorámica</PresentationFormat>
  <Paragraphs>117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Custom Design</vt:lpstr>
      <vt:lpstr>Presentación de PowerPoint</vt:lpstr>
      <vt:lpstr>Table of Contents</vt:lpstr>
      <vt:lpstr>General Requirements</vt:lpstr>
      <vt:lpstr>Objective</vt:lpstr>
      <vt:lpstr>Architecture</vt:lpstr>
      <vt:lpstr>Electrical Power System Specific Requirements</vt:lpstr>
      <vt:lpstr>Position and Orientation System Specific Requirements</vt:lpstr>
      <vt:lpstr>Sensor System Specific Requirements</vt:lpstr>
      <vt:lpstr>Communication System Specific Requirements</vt:lpstr>
      <vt:lpstr>On Board Computing Specific Requirements</vt:lpstr>
      <vt:lpstr>Structures Specific Requirements</vt:lpstr>
      <vt:lpstr>Mechanisms Specific Requirements</vt:lpstr>
      <vt:lpstr>Minimum Success Criteria</vt:lpstr>
      <vt:lpstr>Extra Success Criteria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Kickinger</dc:creator>
  <cp:lastModifiedBy>Anthony Murillo</cp:lastModifiedBy>
  <cp:revision>9</cp:revision>
  <dcterms:created xsi:type="dcterms:W3CDTF">2024-03-19T08:56:06Z</dcterms:created>
  <dcterms:modified xsi:type="dcterms:W3CDTF">2024-05-25T02:00:54Z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0x01010062849A187ABC134BA952ABA7428EF9EE</vt:lpwstr>
  </property>
  <property fmtid="{D5CDD505-2E9C-101B-9397-08002B2CF9AE}" pid="3" name="MediaServiceImageTags">
    <vt:lpwstr/>
  </property>
</Properties>
</file>